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_rels/presentation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media/image1.png" ContentType="image/png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10693400" cy="75628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A5FB620-2AAF-4D52-A2D6-955AA4ECD42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600" y="406044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3901D02-AC90-4767-B169-FDFBE08BF11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588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DA5F740-618A-4D32-9C64-D5288F08261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828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232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60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828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232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222374-880B-49C3-8DE9-AC7FB1982E3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29EA76C-3C30-41D8-AEFA-6F81A58FB8A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D699CB2-C958-4210-AD06-A43B010B4D5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9472774-D373-4954-AEAA-5113ACB6302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B87C143-55D2-42CF-8F5E-48F9C3EE57F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4C134FC-DED4-48CC-B1C7-AFDD5FD9AB1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34600" y="301680"/>
            <a:ext cx="9623520" cy="585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459333C-51FB-4656-BA0B-460F4FD9337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65526E1-1446-4CFC-A86A-34A74FE2B06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1D62B9A-1D25-45FE-BCF7-EF7927A92C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588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D326C9-242C-495A-B54C-83D4EC8AE0C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673637A-9FE7-407F-9B8C-2CBDC91B90E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600" y="406044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087BA13-F101-4021-933F-0F5D10CA5D8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588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CABC80E-8D42-45AB-B989-2D80C7AE7E3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828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2320" y="176940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60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828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2320" y="4060440"/>
            <a:ext cx="3098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C2B0A4F-DB9B-447D-9376-FBE0EDBE448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647489C-72B6-4935-A615-F0AC341D1F4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3B8E5B5-9C3F-4A24-AFE9-53B2DB8106F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901422F-8788-4E39-8317-9C59975D98A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34600" y="301680"/>
            <a:ext cx="9623520" cy="585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EE57CB7-A413-49D2-9740-283DE4FF3A5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00EE741-61C4-4EBD-83E1-B86ABEA37AF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5880" y="406044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F0BB9B-38B8-49E3-B47D-59CB8D912C9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60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5880" y="1769400"/>
            <a:ext cx="469620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600" y="4060440"/>
            <a:ext cx="9623520" cy="209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A97FC3C-B4F5-4946-A825-4ED00F16CF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635640" y="7033320"/>
            <a:ext cx="342108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7699320" y="7033320"/>
            <a:ext cx="245880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b2b2b2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9E2DD26-9D4F-4B6E-88FF-09CB2C7618D2}" type="slidenum">
              <a:rPr b="0" lang="ru-RU" sz="1400" spc="-1" strike="noStrike">
                <a:solidFill>
                  <a:srgbClr val="b2b2b2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534600" y="7033320"/>
            <a:ext cx="245880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3635640" y="7033320"/>
            <a:ext cx="342108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7699320" y="7033320"/>
            <a:ext cx="245880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b2b2b2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941F24E-569E-4F21-A93E-C2079BF93183}" type="slidenum">
              <a:rPr b="0" lang="ru-RU" sz="1400" spc="-1" strike="noStrike">
                <a:solidFill>
                  <a:srgbClr val="b2b2b2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534600" y="7033320"/>
            <a:ext cx="2458800" cy="3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600" y="1769400"/>
            <a:ext cx="9623520" cy="438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object 2" descr=""/>
          <p:cNvPicPr/>
          <p:nvPr/>
        </p:nvPicPr>
        <p:blipFill>
          <a:blip r:embed="rId1"/>
          <a:stretch/>
        </p:blipFill>
        <p:spPr>
          <a:xfrm>
            <a:off x="1082160" y="998640"/>
            <a:ext cx="1003680" cy="123912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107360" y="2468160"/>
            <a:ext cx="7366680" cy="1275120"/>
          </a:xfrm>
          <a:prstGeom prst="rect">
            <a:avLst/>
          </a:prstGeom>
          <a:noFill/>
          <a:ln w="0">
            <a:noFill/>
          </a:ln>
        </p:spPr>
        <p:txBody>
          <a:bodyPr lIns="0" rIns="0" tIns="12600" bIns="0" anchor="t">
            <a:noAutofit/>
          </a:bodyPr>
          <a:p>
            <a:pPr marL="12600" indent="0">
              <a:lnSpc>
                <a:spcPct val="123000"/>
              </a:lnSpc>
              <a:spcBef>
                <a:spcPts val="99"/>
              </a:spcBef>
              <a:buNone/>
              <a:tabLst>
                <a:tab algn="l" pos="0"/>
              </a:tabLst>
            </a:pPr>
            <a:r>
              <a:rPr b="0" lang="ru-RU" sz="2000" spc="-12" strike="noStrike">
                <a:solidFill>
                  <a:srgbClr val="17355d"/>
                </a:solidFill>
                <a:latin typeface="Tahoma"/>
              </a:rPr>
              <a:t>Администрация</a:t>
            </a:r>
            <a:r>
              <a:rPr b="0" lang="ru-RU" sz="2000" spc="1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7" strike="noStrike">
                <a:solidFill>
                  <a:srgbClr val="17355d"/>
                </a:solidFill>
                <a:latin typeface="Tahoma"/>
              </a:rPr>
              <a:t>муниципального</a:t>
            </a:r>
            <a:r>
              <a:rPr b="0" lang="ru-RU" sz="2000" spc="9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7" strike="noStrike">
                <a:solidFill>
                  <a:srgbClr val="17355d"/>
                </a:solidFill>
                <a:latin typeface="Tahoma"/>
              </a:rPr>
              <a:t>района</a:t>
            </a:r>
            <a:r>
              <a:rPr b="0" lang="ru-RU" sz="2000" spc="7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12" strike="noStrike">
                <a:solidFill>
                  <a:srgbClr val="17355d"/>
                </a:solidFill>
                <a:latin typeface="Tahoma"/>
              </a:rPr>
              <a:t>«Ракитянский</a:t>
            </a:r>
            <a:r>
              <a:rPr b="0" lang="ru-RU" sz="2000" spc="7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7" strike="noStrike">
                <a:solidFill>
                  <a:srgbClr val="17355d"/>
                </a:solidFill>
                <a:latin typeface="Tahoma"/>
              </a:rPr>
              <a:t>район» </a:t>
            </a:r>
            <a:r>
              <a:rPr b="0" lang="ru-RU" sz="2000" spc="-610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7" strike="noStrike">
                <a:solidFill>
                  <a:srgbClr val="17355d"/>
                </a:solidFill>
                <a:latin typeface="Tahoma"/>
              </a:rPr>
              <a:t>Управление/наименование</a:t>
            </a:r>
            <a:r>
              <a:rPr b="0" lang="ru-RU" sz="2000" spc="256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12" strike="noStrike">
                <a:solidFill>
                  <a:srgbClr val="17355d"/>
                </a:solidFill>
                <a:latin typeface="Tahoma"/>
              </a:rPr>
              <a:t>хозяйствующего</a:t>
            </a:r>
            <a:r>
              <a:rPr b="0" lang="ru-RU" sz="2000" spc="276" strike="noStrike">
                <a:solidFill>
                  <a:srgbClr val="17355d"/>
                </a:solidFill>
                <a:latin typeface="Tahoma"/>
              </a:rPr>
              <a:t> </a:t>
            </a:r>
            <a:r>
              <a:rPr b="0" lang="ru-RU" sz="2000" spc="-7" strike="noStrike">
                <a:solidFill>
                  <a:srgbClr val="17355d"/>
                </a:solidFill>
                <a:latin typeface="Tahoma"/>
              </a:rPr>
              <a:t>субъекта</a:t>
            </a:r>
            <a:r>
              <a:rPr b="0" lang="ru-RU" sz="2000" spc="-1" strike="noStrike" u="heavy">
                <a:solidFill>
                  <a:srgbClr val="17355d"/>
                </a:solidFill>
                <a:uFill>
                  <a:solidFill>
                    <a:srgbClr val="17355d"/>
                  </a:solidFill>
                </a:uFill>
                <a:latin typeface="Times New Roman"/>
              </a:rPr>
              <a:t>              </a:t>
            </a:r>
            <a:r>
              <a:rPr b="0" lang="ru-RU" sz="2000" spc="-1" strike="noStrike" u="heavy">
                <a:solidFill>
                  <a:srgbClr val="17355d"/>
                </a:solidFill>
                <a:uFill>
                  <a:solidFill>
                    <a:srgbClr val="17355d"/>
                  </a:solidFill>
                </a:uFill>
                <a:latin typeface="Times New Roman"/>
              </a:rPr>
              <a:t>	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object 4"/>
          <p:cNvSpPr/>
          <p:nvPr/>
        </p:nvSpPr>
        <p:spPr>
          <a:xfrm>
            <a:off x="983520" y="3899520"/>
            <a:ext cx="5880960" cy="81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ts val="3144"/>
              </a:lnSpc>
              <a:spcBef>
                <a:spcPts val="99"/>
              </a:spcBef>
            </a:pPr>
            <a:r>
              <a:rPr b="0" lang="ru-RU" sz="2800" spc="-7" strike="noStrike">
                <a:solidFill>
                  <a:srgbClr val="1f477b"/>
                </a:solidFill>
                <a:latin typeface="Tahoma"/>
                <a:ea typeface="DejaVu Sans"/>
              </a:rPr>
              <a:t>ОТЧЁТ</a:t>
            </a:r>
            <a:r>
              <a:rPr b="0" lang="ru-RU" sz="2800" spc="-114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800" spc="-1" strike="noStrike">
                <a:solidFill>
                  <a:srgbClr val="1f477b"/>
                </a:solidFill>
                <a:latin typeface="Tahoma"/>
                <a:ea typeface="DejaVu Sans"/>
              </a:rPr>
              <a:t>О</a:t>
            </a:r>
            <a:r>
              <a:rPr b="0" lang="ru-RU" sz="2800" spc="-120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800" spc="-7" strike="noStrike">
                <a:solidFill>
                  <a:srgbClr val="1f477b"/>
                </a:solidFill>
                <a:latin typeface="Tahoma"/>
                <a:ea typeface="DejaVu Sans"/>
              </a:rPr>
              <a:t>РЕАЛИЗАЦИИ</a:t>
            </a:r>
            <a:r>
              <a:rPr b="0" lang="ru-RU" sz="2800" spc="-131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800" spc="-12" strike="noStrike">
                <a:solidFill>
                  <a:srgbClr val="1f477b"/>
                </a:solidFill>
                <a:latin typeface="Tahoma"/>
                <a:ea typeface="DejaVu Sans"/>
              </a:rPr>
              <a:t>ПРОЕКТА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ts val="3144"/>
              </a:lnSpc>
            </a:pPr>
            <a:r>
              <a:rPr b="0" lang="ru-RU" sz="2800" spc="-7" strike="noStrike">
                <a:solidFill>
                  <a:srgbClr val="1f477b"/>
                </a:solidFill>
                <a:latin typeface="Tahoma"/>
                <a:ea typeface="DejaVu Sans"/>
              </a:rPr>
              <a:t>«НАИМЕНОВАНИЕ</a:t>
            </a:r>
            <a:r>
              <a:rPr b="0" lang="ru-RU" sz="2800" spc="-120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800" spc="-12" strike="noStrike">
                <a:solidFill>
                  <a:srgbClr val="1f477b"/>
                </a:solidFill>
                <a:latin typeface="Tahoma"/>
                <a:ea typeface="DejaVu Sans"/>
              </a:rPr>
              <a:t>ПРОЕКТА»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object 5"/>
          <p:cNvSpPr/>
          <p:nvPr/>
        </p:nvSpPr>
        <p:spPr>
          <a:xfrm>
            <a:off x="1064160" y="5130360"/>
            <a:ext cx="2431440" cy="47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ts val="1834"/>
              </a:lnSpc>
              <a:spcBef>
                <a:spcPts val="99"/>
              </a:spcBef>
            </a:pPr>
            <a:r>
              <a:rPr b="0" lang="ru-RU" sz="1600" spc="-7" strike="noStrike">
                <a:solidFill>
                  <a:srgbClr val="585858"/>
                </a:solidFill>
                <a:latin typeface="Tahoma"/>
                <a:ea typeface="DejaVu Sans"/>
              </a:rPr>
              <a:t>Должность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ts val="1834"/>
              </a:lnSpc>
            </a:pPr>
            <a:r>
              <a:rPr b="1" lang="ru-RU" sz="1600" spc="-7" strike="noStrike">
                <a:solidFill>
                  <a:srgbClr val="585858"/>
                </a:solidFill>
                <a:latin typeface="Arial"/>
                <a:ea typeface="DejaVu Sans"/>
              </a:rPr>
              <a:t>Фамилия</a:t>
            </a:r>
            <a:r>
              <a:rPr b="1" lang="ru-RU" sz="1600" spc="-46" strike="noStrike">
                <a:solidFill>
                  <a:srgbClr val="585858"/>
                </a:solidFill>
                <a:latin typeface="Arial"/>
                <a:ea typeface="DejaVu Sans"/>
              </a:rPr>
              <a:t> </a:t>
            </a:r>
            <a:r>
              <a:rPr b="1" lang="ru-RU" sz="1600" spc="-1" strike="noStrike">
                <a:solidFill>
                  <a:srgbClr val="585858"/>
                </a:solidFill>
                <a:latin typeface="Arial"/>
                <a:ea typeface="DejaVu Sans"/>
              </a:rPr>
              <a:t>Имя</a:t>
            </a:r>
            <a:r>
              <a:rPr b="1" lang="ru-RU" sz="1600" spc="-52" strike="noStrike">
                <a:solidFill>
                  <a:srgbClr val="585858"/>
                </a:solidFill>
                <a:latin typeface="Arial"/>
                <a:ea typeface="DejaVu Sans"/>
              </a:rPr>
              <a:t> </a:t>
            </a:r>
            <a:r>
              <a:rPr b="1" lang="ru-RU" sz="1600" spc="-7" strike="noStrike">
                <a:solidFill>
                  <a:srgbClr val="585858"/>
                </a:solidFill>
                <a:latin typeface="Arial"/>
                <a:ea typeface="DejaVu Sans"/>
              </a:rPr>
              <a:t>Отчество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object 6"/>
          <p:cNvSpPr/>
          <p:nvPr/>
        </p:nvSpPr>
        <p:spPr>
          <a:xfrm>
            <a:off x="1064160" y="6270840"/>
            <a:ext cx="1386720" cy="19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ru-RU" sz="1200" spc="-7" strike="noStrike">
                <a:solidFill>
                  <a:srgbClr val="585858"/>
                </a:solidFill>
                <a:latin typeface="Tahoma"/>
                <a:ea typeface="DejaVu Sans"/>
              </a:rPr>
              <a:t>п.</a:t>
            </a:r>
            <a:r>
              <a:rPr b="0" lang="ru-RU" sz="1200" spc="-32" strike="noStrike">
                <a:solidFill>
                  <a:srgbClr val="585858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585858"/>
                </a:solidFill>
                <a:latin typeface="Tahoma"/>
                <a:ea typeface="DejaVu Sans"/>
              </a:rPr>
              <a:t>Ракитное,</a:t>
            </a:r>
            <a:r>
              <a:rPr b="0" lang="ru-RU" sz="1200" spc="-32" strike="noStrike">
                <a:solidFill>
                  <a:srgbClr val="585858"/>
                </a:solidFill>
                <a:latin typeface="Tahoma"/>
                <a:ea typeface="DejaVu Sans"/>
              </a:rPr>
              <a:t> </a:t>
            </a:r>
            <a:r>
              <a:rPr b="0" lang="ru-RU" sz="1200" spc="-1" strike="noStrike">
                <a:solidFill>
                  <a:srgbClr val="585858"/>
                </a:solidFill>
                <a:latin typeface="Tahoma"/>
                <a:ea typeface="DejaVu Sans"/>
              </a:rPr>
              <a:t>20</a:t>
            </a:r>
            <a:r>
              <a:rPr b="0" lang="ru-RU" sz="1200" spc="-41" strike="noStrike">
                <a:solidFill>
                  <a:srgbClr val="585858"/>
                </a:solidFill>
                <a:latin typeface="Tahoma"/>
                <a:ea typeface="DejaVu Sans"/>
              </a:rPr>
              <a:t> </a:t>
            </a:r>
            <a:r>
              <a:rPr b="0" lang="ru-RU" sz="1200" spc="-1" strike="noStrike">
                <a:solidFill>
                  <a:srgbClr val="585858"/>
                </a:solidFill>
                <a:latin typeface="Tahoma"/>
                <a:ea typeface="DejaVu Sans"/>
              </a:rPr>
              <a:t>год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object 7"/>
          <p:cNvSpPr/>
          <p:nvPr/>
        </p:nvSpPr>
        <p:spPr>
          <a:xfrm>
            <a:off x="2161800" y="6448680"/>
            <a:ext cx="45720" cy="360"/>
          </a:xfrm>
          <a:custGeom>
            <a:avLst/>
            <a:gdLst>
              <a:gd name="textAreaLeft" fmla="*/ 0 w 45720"/>
              <a:gd name="textAreaRight" fmla="*/ 46440 w 45720"/>
              <a:gd name="textAreaTop" fmla="*/ 0 h 360"/>
              <a:gd name="textAreaBottom" fmla="*/ 1440 h 360"/>
            </a:gdLst>
            <a:ahLst/>
            <a:rect l="textAreaLeft" t="textAreaTop" r="textAreaRight" b="textAreaBottom"/>
            <a:pathLst>
              <a:path w="46355" h="0">
                <a:moveTo>
                  <a:pt x="0" y="0"/>
                </a:moveTo>
                <a:lnTo>
                  <a:pt x="46182" y="0"/>
                </a:lnTo>
              </a:path>
            </a:pathLst>
          </a:custGeom>
          <a:noFill/>
          <a:ln w="8466">
            <a:solidFill>
              <a:srgbClr val="58585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87760" y="421560"/>
            <a:ext cx="9424800" cy="1624680"/>
          </a:xfrm>
          <a:prstGeom prst="rect">
            <a:avLst/>
          </a:prstGeom>
          <a:noFill/>
          <a:ln w="0">
            <a:noFill/>
          </a:ln>
        </p:spPr>
        <p:txBody>
          <a:bodyPr lIns="0" rIns="0" tIns="12600" bIns="0" anchor="t">
            <a:noAutofit/>
          </a:bodyPr>
          <a:p>
            <a:pPr marL="12600" indent="0">
              <a:lnSpc>
                <a:spcPct val="100000"/>
              </a:lnSpc>
              <a:spcBef>
                <a:spcPts val="99"/>
              </a:spcBef>
              <a:buNone/>
              <a:tabLst>
                <a:tab algn="l" pos="0"/>
              </a:tabLst>
            </a:pP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ОТЧЁТ</a:t>
            </a:r>
            <a:r>
              <a:rPr b="0" lang="ru-RU" sz="2600" spc="-80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О</a:t>
            </a:r>
            <a:r>
              <a:rPr b="0" lang="ru-RU" sz="2600" spc="-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ДОСТИЖЕНИИ</a:t>
            </a:r>
            <a:r>
              <a:rPr b="0" lang="ru-RU" sz="2600" spc="-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ЦЕЛИ</a:t>
            </a:r>
            <a:r>
              <a:rPr b="0" lang="ru-RU" sz="2600" spc="-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И</a:t>
            </a:r>
            <a:r>
              <a:rPr b="0" lang="ru-RU" sz="2600" spc="-75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РЕЗУЛЬТАТА</a:t>
            </a:r>
            <a:r>
              <a:rPr b="0" lang="ru-RU" sz="2600" spc="-86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ПРОЕКТА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89" name="object 3"/>
          <p:cNvGraphicFramePr/>
          <p:nvPr/>
        </p:nvGraphicFramePr>
        <p:xfrm>
          <a:off x="897120" y="1359000"/>
          <a:ext cx="9316800" cy="5531400"/>
        </p:xfrm>
        <a:graphic>
          <a:graphicData uri="http://schemas.openxmlformats.org/drawingml/2006/table">
            <a:tbl>
              <a:tblPr/>
              <a:tblGrid>
                <a:gridCol w="1760400"/>
                <a:gridCol w="3238200"/>
                <a:gridCol w="1537200"/>
                <a:gridCol w="1432080"/>
                <a:gridCol w="1348920"/>
              </a:tblGrid>
              <a:tr h="610920">
                <a:tc>
                  <a:txBody>
                    <a:bodyPr anchor="t">
                      <a:noAutofit/>
                    </a:bodyPr>
                    <a:p>
                      <a:pPr marL="343440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Цель</a:t>
                      </a:r>
                      <a:r>
                        <a:rPr b="1" lang="ru-RU" sz="1200" spc="-60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проекта: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4"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79320">
                <a:tc>
                  <a:txBody>
                    <a:bodyPr anchor="t">
                      <a:noAutofit/>
                    </a:bodyPr>
                    <a:p>
                      <a:pPr marL="673200" indent="-550440">
                        <a:lnSpc>
                          <a:spcPts val="1310"/>
                        </a:lnSpc>
                        <a:spcBef>
                          <a:spcPts val="726"/>
                        </a:spcBef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Сп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об</a:t>
                      </a:r>
                      <a:r>
                        <a:rPr b="1" lang="ru-RU" sz="1200" spc="-7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сти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ения  цели: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4"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9320"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151920">
                        <a:lnSpc>
                          <a:spcPct val="100000"/>
                        </a:lnSpc>
                        <a:spcBef>
                          <a:spcPts val="746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Результат</a:t>
                      </a:r>
                      <a:r>
                        <a:rPr b="1" lang="ru-RU" sz="1200" spc="-72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проекта: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rowSpan="2"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ct val="100000"/>
                        </a:lnSpc>
                        <a:spcBef>
                          <a:spcPts val="1086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Результат: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 anchor="t">
                      <a:noAutofit/>
                    </a:bodyPr>
                    <a:p>
                      <a:pPr marL="1246680">
                        <a:lnSpc>
                          <a:spcPct val="100000"/>
                        </a:lnSpc>
                        <a:spcBef>
                          <a:spcPts val="1114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Период,</a:t>
                      </a:r>
                      <a:r>
                        <a:rPr b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год</a:t>
                      </a:r>
                      <a:r>
                        <a:rPr b="1" lang="ru-RU" sz="1200" spc="-4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(план/факт)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844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1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1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n+1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320" algn="ctr">
                        <a:lnSpc>
                          <a:spcPts val="1321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n+i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1148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Базовое</a:t>
                      </a:r>
                      <a:r>
                        <a:rPr b="0" i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значение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96880">
                <a:tc rowSpan="6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"/>
                        </a:spcBef>
                      </a:pP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114840" indent="253440">
                        <a:lnSpc>
                          <a:spcPts val="131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Требования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к </a:t>
                      </a:r>
                      <a:r>
                        <a:rPr b="1" lang="ru-RU" sz="1200" spc="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езультат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  <a:r>
                        <a:rPr b="1" lang="ru-RU" sz="1200" spc="-3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про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екта: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rowSpan="2">
                  <a:txBody>
                    <a:bodyPr anchor="t">
                      <a:noAutofit/>
                    </a:bodyPr>
                    <a:p>
                      <a:pPr marL="1800" algn="ctr">
                        <a:lnSpc>
                          <a:spcPct val="100000"/>
                        </a:lnSpc>
                        <a:spcBef>
                          <a:spcPts val="1094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Требование: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 anchor="t">
                      <a:noAutofit/>
                    </a:bodyPr>
                    <a:p>
                      <a:pPr marL="1246680">
                        <a:lnSpc>
                          <a:spcPct val="100000"/>
                        </a:lnSpc>
                        <a:spcBef>
                          <a:spcPts val="1074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Период,</a:t>
                      </a:r>
                      <a:r>
                        <a:rPr b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год</a:t>
                      </a:r>
                      <a:r>
                        <a:rPr b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(план/факт)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121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414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414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n+1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320" algn="ctr">
                        <a:lnSpc>
                          <a:spcPts val="1414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n+i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988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0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Базовое</a:t>
                      </a:r>
                      <a:r>
                        <a:rPr b="0" i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значение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988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0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Базовое</a:t>
                      </a:r>
                      <a:r>
                        <a:rPr b="0" i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значение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988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0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Базовое</a:t>
                      </a:r>
                      <a:r>
                        <a:rPr b="0" i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значение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ts val="1324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0024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0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Базовое</a:t>
                      </a:r>
                      <a:r>
                        <a:rPr b="0" i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значение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ts val="1335"/>
                        </a:lnSpc>
                      </a:pPr>
                      <a:r>
                        <a:rPr b="0" i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план/факт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0162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b="0" lang="ru-RU" sz="105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342360" algn="ctr">
                        <a:lnSpc>
                          <a:spcPts val="1290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Пользовател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и 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результатом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проекта: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4"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777960" y="368280"/>
            <a:ext cx="8783640" cy="1275120"/>
          </a:xfrm>
          <a:prstGeom prst="rect">
            <a:avLst/>
          </a:prstGeom>
          <a:noFill/>
          <a:ln w="0">
            <a:noFill/>
          </a:ln>
        </p:spPr>
        <p:txBody>
          <a:bodyPr lIns="0" rIns="0" tIns="12600" bIns="0" anchor="t">
            <a:noAutofit/>
          </a:bodyPr>
          <a:p>
            <a:pPr marL="12600" indent="0">
              <a:lnSpc>
                <a:spcPct val="100000"/>
              </a:lnSpc>
              <a:spcBef>
                <a:spcPts val="99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ОТЧ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Ё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</a:t>
            </a:r>
            <a:r>
              <a:rPr b="0" lang="ru-RU" sz="2600" spc="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П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О</a:t>
            </a:r>
            <a:r>
              <a:rPr b="0" lang="ru-RU" sz="2600" spc="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СО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Д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Е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РЖА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НИЮ</a:t>
            </a:r>
            <a:r>
              <a:rPr b="0" lang="ru-RU" sz="2600" spc="-426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И</a:t>
            </a:r>
            <a:r>
              <a:rPr b="0" lang="ru-RU" sz="2600" spc="86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С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ТОИМОСТИ</a:t>
            </a:r>
            <a:r>
              <a:rPr b="0" lang="ru-RU" sz="2600" spc="92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П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Р</a:t>
            </a:r>
            <a:r>
              <a:rPr b="0" lang="ru-RU" sz="2600" spc="-15" strike="noStrike">
                <a:solidFill>
                  <a:srgbClr val="1f477b"/>
                </a:solidFill>
                <a:latin typeface="Tahoma"/>
              </a:rPr>
              <a:t>ОЕК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1" name="object 3"/>
          <p:cNvGraphicFramePr/>
          <p:nvPr/>
        </p:nvGraphicFramePr>
        <p:xfrm>
          <a:off x="587880" y="790200"/>
          <a:ext cx="9828360" cy="6485400"/>
        </p:xfrm>
        <a:graphic>
          <a:graphicData uri="http://schemas.openxmlformats.org/drawingml/2006/table">
            <a:tbl>
              <a:tblPr/>
              <a:tblGrid>
                <a:gridCol w="468000"/>
                <a:gridCol w="2000880"/>
                <a:gridCol w="732600"/>
                <a:gridCol w="913320"/>
                <a:gridCol w="466920"/>
                <a:gridCol w="447480"/>
                <a:gridCol w="459720"/>
                <a:gridCol w="452880"/>
                <a:gridCol w="457920"/>
                <a:gridCol w="456480"/>
                <a:gridCol w="457200"/>
                <a:gridCol w="456480"/>
                <a:gridCol w="457920"/>
                <a:gridCol w="456480"/>
                <a:gridCol w="456480"/>
                <a:gridCol w="687960"/>
              </a:tblGrid>
              <a:tr h="568800"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11"/>
                        </a:spcBef>
                      </a:pPr>
                      <a:endParaRPr b="0" lang="ru-RU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111600" indent="28440">
                        <a:lnSpc>
                          <a:spcPts val="131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№ </a:t>
                      </a:r>
                      <a:r>
                        <a:rPr b="1" lang="ru-RU" sz="1200" spc="-32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п/п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11"/>
                        </a:spcBef>
                      </a:pPr>
                      <a:endParaRPr b="0" lang="ru-RU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761400" indent="-631800">
                        <a:lnSpc>
                          <a:spcPts val="131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Наимен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вани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  <a:r>
                        <a:rPr b="1" lang="ru-RU" sz="1200" spc="-5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бл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ов 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работ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11"/>
                        </a:spcBef>
                      </a:pPr>
                      <a:endParaRPr b="0" lang="ru-RU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95760" indent="720" algn="ctr">
                        <a:lnSpc>
                          <a:spcPts val="131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Дата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начала 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работ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11"/>
                        </a:spcBef>
                      </a:pPr>
                      <a:endParaRPr b="0" lang="ru-RU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50760" indent="-1800" algn="ctr">
                        <a:lnSpc>
                          <a:spcPts val="131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Дата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ончания 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работ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6">
                  <a:txBody>
                    <a:bodyPr anchor="t">
                      <a:noAutofit/>
                    </a:bodyPr>
                    <a:p>
                      <a:pPr marL="1010880" indent="-551160">
                        <a:lnSpc>
                          <a:spcPts val="138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Бюд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етны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  <a:r>
                        <a:rPr b="1" lang="ru-RU" sz="1200" spc="-5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ист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чники,  тыс.</a:t>
                      </a:r>
                      <a:r>
                        <a:rPr b="1" lang="ru-RU" sz="1200" spc="-1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руб.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6">
                  <a:txBody>
                    <a:bodyPr anchor="t">
                      <a:noAutofit/>
                    </a:bodyPr>
                    <a:p>
                      <a:pPr marL="1008360" indent="-684360">
                        <a:lnSpc>
                          <a:spcPts val="138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Внебюд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етны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  <a:r>
                        <a:rPr b="1" lang="ru-RU" sz="1200" spc="-4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ист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чники,  тыс.</a:t>
                      </a:r>
                      <a:r>
                        <a:rPr b="1" lang="ru-RU" sz="1200" spc="-15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руб.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7081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27360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фед.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28764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обл.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25524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мест.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47160" indent="57960">
                        <a:lnSpc>
                          <a:spcPts val="1301"/>
                        </a:lnSpc>
                        <a:spcBef>
                          <a:spcPts val="105"/>
                        </a:spcBef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средства 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  <a:r>
                        <a:rPr b="1" lang="ru-RU" sz="1200" spc="-26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суб-та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106200" indent="17280">
                        <a:lnSpc>
                          <a:spcPts val="1301"/>
                        </a:lnSpc>
                        <a:spcBef>
                          <a:spcPts val="105"/>
                        </a:spcBef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заёмные </a:t>
                      </a:r>
                      <a:r>
                        <a:rPr b="1" lang="ru-RU" sz="1200" spc="-32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едства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marL="180360">
                        <a:lnSpc>
                          <a:spcPts val="1389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прочие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17396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5508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392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6408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004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904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472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796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400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904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472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832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план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5800">
                        <a:lnSpc>
                          <a:spcPts val="1341"/>
                        </a:lnSpc>
                      </a:pP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ahoma"/>
                        </a:rPr>
                        <a:t>факт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8024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406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1.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7556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389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2.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7556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389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3.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8024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406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4.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7700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395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5.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7556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389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6.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80240">
                <a:tc>
                  <a:txBody>
                    <a:bodyPr anchor="t">
                      <a:noAutofit/>
                    </a:bodyPr>
                    <a:p>
                      <a:pPr marL="162000">
                        <a:lnSpc>
                          <a:spcPts val="1406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7.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29840">
                <a:tc gridSpan="2">
                  <a:txBody>
                    <a:bodyPr anchor="t">
                      <a:noAutofit/>
                    </a:bodyPr>
                    <a:p>
                      <a:pPr marL="252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Arial"/>
                        </a:rPr>
                        <a:t>ИТОГО: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object 4"/>
          <p:cNvSpPr/>
          <p:nvPr/>
        </p:nvSpPr>
        <p:spPr>
          <a:xfrm>
            <a:off x="1085760" y="7160040"/>
            <a:ext cx="4795920" cy="19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ru-RU" sz="1200" spc="-1" strike="noStrike">
                <a:solidFill>
                  <a:srgbClr val="000000"/>
                </a:solidFill>
                <a:latin typeface="Tahoma"/>
                <a:ea typeface="DejaVu Sans"/>
              </a:rPr>
              <a:t>*</a:t>
            </a:r>
            <a:r>
              <a:rPr b="0" lang="ru-RU" sz="1200" spc="-35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ahoma"/>
                <a:ea typeface="DejaVu Sans"/>
              </a:rPr>
              <a:t>Необходимо</a:t>
            </a:r>
            <a:r>
              <a:rPr b="0" lang="ru-RU" sz="1200" spc="-32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ahoma"/>
                <a:ea typeface="DejaVu Sans"/>
              </a:rPr>
              <a:t>указать</a:t>
            </a:r>
            <a:r>
              <a:rPr b="0" lang="ru-RU" sz="1200" spc="-32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ahoma"/>
                <a:ea typeface="DejaVu Sans"/>
              </a:rPr>
              <a:t>основание</a:t>
            </a:r>
            <a:r>
              <a:rPr b="0" lang="ru-RU" sz="1200" spc="-35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ahoma"/>
                <a:ea typeface="DejaVu Sans"/>
              </a:rPr>
              <a:t>для</a:t>
            </a:r>
            <a:r>
              <a:rPr b="0" lang="ru-RU" sz="1200" spc="-26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ahoma"/>
                <a:ea typeface="DejaVu Sans"/>
              </a:rPr>
              <a:t>выделения</a:t>
            </a:r>
            <a:r>
              <a:rPr b="0" lang="ru-RU" sz="1200" spc="-35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ahoma"/>
                <a:ea typeface="DejaVu Sans"/>
              </a:rPr>
              <a:t>денежных</a:t>
            </a:r>
            <a:r>
              <a:rPr b="0" lang="ru-RU" sz="1200" spc="-35" strike="noStrike">
                <a:solidFill>
                  <a:srgbClr val="000000"/>
                </a:solidFill>
                <a:latin typeface="Tahoma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ahoma"/>
                <a:ea typeface="DejaVu Sans"/>
              </a:rPr>
              <a:t>средств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bject 2"/>
          <p:cNvSpPr/>
          <p:nvPr/>
        </p:nvSpPr>
        <p:spPr>
          <a:xfrm>
            <a:off x="883800" y="1007640"/>
            <a:ext cx="8919000" cy="490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4160" bIns="0" anchor="t">
            <a:spAutoFit/>
          </a:bodyPr>
          <a:p>
            <a:pPr marL="12600">
              <a:lnSpc>
                <a:spcPts val="2639"/>
              </a:lnSpc>
              <a:spcBef>
                <a:spcPts val="584"/>
              </a:spcBef>
            </a:pPr>
            <a:r>
              <a:rPr b="0" lang="ru-RU" sz="2600" spc="-7" strike="noStrike">
                <a:solidFill>
                  <a:srgbClr val="1f477b"/>
                </a:solidFill>
                <a:latin typeface="Tahoma"/>
                <a:ea typeface="DejaVu Sans"/>
              </a:rPr>
              <a:t>РЕЗУЛЬТАТЫ 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  <a:ea typeface="DejaVu Sans"/>
              </a:rPr>
              <a:t>И 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  <a:ea typeface="DejaVu Sans"/>
              </a:rPr>
              <a:t>ЭФФЕКТЫ,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  <a:ea typeface="DejaVu Sans"/>
              </a:rPr>
              <a:t> ДОСТИГНУТЫЕ</a:t>
            </a:r>
            <a:r>
              <a:rPr b="0" lang="ru-RU" sz="2600" spc="46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  <a:ea typeface="DejaVu Sans"/>
              </a:rPr>
              <a:t>В</a:t>
            </a:r>
            <a:r>
              <a:rPr b="0" lang="ru-RU" sz="2600" spc="46" strike="noStrike">
                <a:solidFill>
                  <a:srgbClr val="1f477b"/>
                </a:solidFill>
                <a:latin typeface="Tahoma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  <a:ea typeface="DejaVu Sans"/>
              </a:rPr>
              <a:t>РАМКАХ ПРОЕКТА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31"/>
              </a:spcBef>
            </a:pPr>
            <a:endParaRPr b="0" lang="ru-RU" sz="2350" spc="-1" strike="noStrike">
              <a:solidFill>
                <a:srgbClr val="000000"/>
              </a:solidFill>
              <a:latin typeface="Arial"/>
            </a:endParaRPr>
          </a:p>
          <a:p>
            <a:pPr marL="17640" algn="ctr">
              <a:lnSpc>
                <a:spcPts val="2991"/>
              </a:lnSpc>
            </a:pPr>
            <a:r>
              <a:rPr b="0" lang="ru-RU" sz="2600" spc="-21" strike="noStrike">
                <a:solidFill>
                  <a:srgbClr val="000000"/>
                </a:solidFill>
                <a:latin typeface="Microsoft Sans Serif"/>
                <a:ea typeface="DejaVu Sans"/>
              </a:rPr>
              <a:t>Тезисное</a:t>
            </a:r>
            <a:r>
              <a:rPr b="0" lang="ru-RU" sz="2600" spc="12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описание</a:t>
            </a:r>
            <a:r>
              <a:rPr b="0" lang="ru-RU" sz="2600" spc="12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26" strike="noStrike">
                <a:solidFill>
                  <a:srgbClr val="000000"/>
                </a:solidFill>
                <a:latin typeface="Microsoft Sans Serif"/>
                <a:ea typeface="DejaVu Sans"/>
              </a:rPr>
              <a:t>изменённых</a:t>
            </a:r>
            <a:r>
              <a:rPr b="0" lang="ru-RU" sz="2600" spc="14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параметров и</a:t>
            </a:r>
            <a:r>
              <a:rPr b="0" lang="ru-RU" sz="2600" spc="12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ситуации</a:t>
            </a:r>
            <a:r>
              <a:rPr b="0" lang="ru-RU" sz="2600" spc="12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в </a:t>
            </a:r>
            <a:r>
              <a:rPr b="0" lang="ru-RU" sz="2600" spc="-67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соответствующей</a:t>
            </a:r>
            <a:r>
              <a:rPr b="0" lang="ru-RU" sz="2600" spc="10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области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341640" algn="ctr">
              <a:lnSpc>
                <a:spcPts val="2991"/>
              </a:lnSpc>
            </a:pP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после</a:t>
            </a:r>
            <a:r>
              <a:rPr b="0" lang="ru-RU" sz="2600" spc="134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32" strike="noStrike">
                <a:solidFill>
                  <a:srgbClr val="000000"/>
                </a:solidFill>
                <a:latin typeface="Microsoft Sans Serif"/>
                <a:ea typeface="DejaVu Sans"/>
              </a:rPr>
              <a:t>окончания</a:t>
            </a:r>
            <a:r>
              <a:rPr b="0" lang="ru-RU" sz="2600" spc="14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35" strike="noStrike">
                <a:solidFill>
                  <a:srgbClr val="000000"/>
                </a:solidFill>
                <a:latin typeface="Microsoft Sans Serif"/>
                <a:ea typeface="DejaVu Sans"/>
              </a:rPr>
              <a:t>проекта</a:t>
            </a:r>
            <a:r>
              <a:rPr b="0" lang="ru-RU" sz="2600" spc="14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(в</a:t>
            </a:r>
            <a:r>
              <a:rPr b="0" lang="ru-RU" sz="2600" spc="10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5" strike="noStrike">
                <a:solidFill>
                  <a:srgbClr val="000000"/>
                </a:solidFill>
                <a:latin typeface="Microsoft Sans Serif"/>
                <a:ea typeface="DejaVu Sans"/>
              </a:rPr>
              <a:t>формате</a:t>
            </a:r>
            <a:r>
              <a:rPr b="0" lang="ru-RU" sz="2600" spc="12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«было/стало»), </a:t>
            </a:r>
            <a:r>
              <a:rPr b="0" lang="ru-RU" sz="2600" spc="-681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полученных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21" strike="noStrike">
                <a:solidFill>
                  <a:srgbClr val="000000"/>
                </a:solidFill>
                <a:latin typeface="Microsoft Sans Serif"/>
                <a:ea typeface="DejaVu Sans"/>
              </a:rPr>
              <a:t>эффектов,</a:t>
            </a:r>
            <a:r>
              <a:rPr b="0" lang="ru-RU" sz="2600" spc="55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а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55" strike="noStrike">
                <a:solidFill>
                  <a:srgbClr val="000000"/>
                </a:solidFill>
                <a:latin typeface="Microsoft Sans Serif"/>
                <a:ea typeface="DejaVu Sans"/>
              </a:rPr>
              <a:t>также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обратная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4320" algn="ctr">
              <a:lnSpc>
                <a:spcPts val="2846"/>
              </a:lnSpc>
            </a:pPr>
            <a:r>
              <a:rPr b="0" lang="ru-RU" sz="2600" spc="-26" strike="noStrike">
                <a:solidFill>
                  <a:srgbClr val="000000"/>
                </a:solidFill>
                <a:latin typeface="Microsoft Sans Serif"/>
                <a:ea typeface="DejaVu Sans"/>
              </a:rPr>
              <a:t>связь</a:t>
            </a:r>
            <a:r>
              <a:rPr b="0" lang="ru-RU" sz="2600" spc="55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от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пользователей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32" strike="noStrike">
                <a:solidFill>
                  <a:srgbClr val="000000"/>
                </a:solidFill>
                <a:latin typeface="Microsoft Sans Serif"/>
                <a:ea typeface="DejaVu Sans"/>
              </a:rPr>
              <a:t>проекта.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351000" algn="ctr">
              <a:lnSpc>
                <a:spcPts val="2991"/>
              </a:lnSpc>
              <a:spcBef>
                <a:spcPts val="139"/>
              </a:spcBef>
            </a:pPr>
            <a:r>
              <a:rPr b="0" lang="ru-RU" sz="2600" spc="-55" strike="noStrike">
                <a:solidFill>
                  <a:srgbClr val="000000"/>
                </a:solidFill>
                <a:latin typeface="Microsoft Sans Serif"/>
                <a:ea typeface="DejaVu Sans"/>
              </a:rPr>
              <a:t>Также</a:t>
            </a:r>
            <a:r>
              <a:rPr b="0" lang="ru-RU" sz="2600" spc="21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7" strike="noStrike">
                <a:solidFill>
                  <a:srgbClr val="000000"/>
                </a:solidFill>
                <a:latin typeface="Microsoft Sans Serif"/>
                <a:ea typeface="DejaVu Sans"/>
              </a:rPr>
              <a:t>для</a:t>
            </a:r>
            <a:r>
              <a:rPr b="0" lang="ru-RU" sz="2600" spc="21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35" strike="noStrike">
                <a:solidFill>
                  <a:srgbClr val="000000"/>
                </a:solidFill>
                <a:latin typeface="Microsoft Sans Serif"/>
                <a:ea typeface="DejaVu Sans"/>
              </a:rPr>
              <a:t>экономических</a:t>
            </a:r>
            <a:r>
              <a:rPr b="0" lang="ru-RU" sz="2600" spc="21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32" strike="noStrike">
                <a:solidFill>
                  <a:srgbClr val="000000"/>
                </a:solidFill>
                <a:latin typeface="Microsoft Sans Serif"/>
                <a:ea typeface="DejaVu Sans"/>
              </a:rPr>
              <a:t>проектов</a:t>
            </a:r>
            <a:r>
              <a:rPr b="0" lang="ru-RU" sz="2600" spc="2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2" strike="noStrike">
                <a:solidFill>
                  <a:srgbClr val="000000"/>
                </a:solidFill>
                <a:latin typeface="Microsoft Sans Serif"/>
                <a:ea typeface="DejaVu Sans"/>
              </a:rPr>
              <a:t>необходимо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26" strike="noStrike">
                <a:solidFill>
                  <a:srgbClr val="000000"/>
                </a:solidFill>
                <a:latin typeface="Microsoft Sans Serif"/>
                <a:ea typeface="DejaVu Sans"/>
              </a:rPr>
              <a:t>обозначать рынок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сбыта</a:t>
            </a:r>
            <a:r>
              <a:rPr b="0" lang="ru-RU" sz="2600" spc="75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5" strike="noStrike">
                <a:solidFill>
                  <a:srgbClr val="000000"/>
                </a:solidFill>
                <a:latin typeface="Microsoft Sans Serif"/>
                <a:ea typeface="DejaVu Sans"/>
              </a:rPr>
              <a:t>продукции/услуг,</a:t>
            </a:r>
            <a:r>
              <a:rPr b="0" lang="ru-RU" sz="2600" spc="8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новые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5" strike="noStrike">
                <a:solidFill>
                  <a:srgbClr val="000000"/>
                </a:solidFill>
                <a:latin typeface="Microsoft Sans Serif"/>
                <a:ea typeface="DejaVu Sans"/>
              </a:rPr>
              <a:t>рабочие места,</a:t>
            </a:r>
            <a:r>
              <a:rPr b="0" lang="ru-RU" sz="2600" spc="2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Microsoft Sans Serif"/>
                <a:ea typeface="DejaVu Sans"/>
              </a:rPr>
              <a:t>среднюю</a:t>
            </a:r>
            <a:r>
              <a:rPr b="0" lang="ru-RU" sz="2600" spc="69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5" strike="noStrike">
                <a:solidFill>
                  <a:srgbClr val="000000"/>
                </a:solidFill>
                <a:latin typeface="Microsoft Sans Serif"/>
                <a:ea typeface="DejaVu Sans"/>
              </a:rPr>
              <a:t>заработную</a:t>
            </a:r>
            <a:r>
              <a:rPr b="0" lang="ru-RU" sz="2600" spc="6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плату</a:t>
            </a:r>
            <a:r>
              <a:rPr b="0" lang="ru-RU" sz="2600" spc="66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000000"/>
                </a:solidFill>
                <a:latin typeface="Microsoft Sans Serif"/>
                <a:ea typeface="DejaVu Sans"/>
              </a:rPr>
              <a:t>и</a:t>
            </a:r>
            <a:r>
              <a:rPr b="0" lang="ru-RU" sz="2600" spc="80" strike="noStrike">
                <a:solidFill>
                  <a:srgbClr val="000000"/>
                </a:solidFill>
                <a:latin typeface="Microsoft Sans Serif"/>
                <a:ea typeface="DejaVu Sans"/>
              </a:rPr>
              <a:t> </a:t>
            </a:r>
            <a:r>
              <a:rPr b="0" lang="ru-RU" sz="2600" spc="-15" strike="noStrike">
                <a:solidFill>
                  <a:srgbClr val="000000"/>
                </a:solidFill>
                <a:latin typeface="Microsoft Sans Serif"/>
                <a:ea typeface="DejaVu Sans"/>
              </a:rPr>
              <a:t>прочее.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707400" y="421560"/>
            <a:ext cx="6711120" cy="1914480"/>
          </a:xfrm>
          <a:prstGeom prst="rect">
            <a:avLst/>
          </a:prstGeom>
          <a:noFill/>
          <a:ln w="0">
            <a:noFill/>
          </a:ln>
        </p:spPr>
        <p:txBody>
          <a:bodyPr lIns="0" rIns="0" tIns="74160" bIns="0" anchor="t">
            <a:noAutofit/>
          </a:bodyPr>
          <a:p>
            <a:pPr marL="12600" indent="0">
              <a:lnSpc>
                <a:spcPts val="2639"/>
              </a:lnSpc>
              <a:spcBef>
                <a:spcPts val="584"/>
              </a:spcBef>
              <a:buNone/>
              <a:tabLst>
                <a:tab algn="l" pos="0"/>
              </a:tabLst>
            </a:pP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ОТЧЕТ ПО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 РИСКАМ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 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ПРОЕКТА, 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 </a:t>
            </a:r>
            <a:br>
              <a:rPr sz="2600"/>
            </a:b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С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А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У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С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 РЕА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ЛИЗ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АЦ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ИИ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	</a:t>
            </a:r>
            <a:r>
              <a:rPr b="0" lang="ru-RU" sz="2600" spc="-12" strike="noStrike">
                <a:solidFill>
                  <a:srgbClr val="1f477b"/>
                </a:solidFill>
                <a:latin typeface="Tahoma"/>
              </a:rPr>
              <a:t>П</a:t>
            </a:r>
            <a:r>
              <a:rPr b="0" lang="ru-RU" sz="2600" spc="-7" strike="noStrike">
                <a:solidFill>
                  <a:srgbClr val="1f477b"/>
                </a:solidFill>
                <a:latin typeface="Tahoma"/>
              </a:rPr>
              <a:t>Р</a:t>
            </a:r>
            <a:r>
              <a:rPr b="0" lang="ru-RU" sz="2600" spc="-15" strike="noStrike">
                <a:solidFill>
                  <a:srgbClr val="1f477b"/>
                </a:solidFill>
                <a:latin typeface="Tahoma"/>
              </a:rPr>
              <a:t>ОЕК</a:t>
            </a:r>
            <a:r>
              <a:rPr b="0" lang="ru-RU" sz="2600" spc="-1" strike="noStrike">
                <a:solidFill>
                  <a:srgbClr val="1f477b"/>
                </a:solidFill>
                <a:latin typeface="Tahoma"/>
              </a:rPr>
              <a:t>ТА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5" name="object 3"/>
          <p:cNvGraphicFramePr/>
          <p:nvPr/>
        </p:nvGraphicFramePr>
        <p:xfrm>
          <a:off x="626760" y="2066040"/>
          <a:ext cx="9222480" cy="1382040"/>
        </p:xfrm>
        <a:graphic>
          <a:graphicData uri="http://schemas.openxmlformats.org/drawingml/2006/table">
            <a:tbl>
              <a:tblPr/>
              <a:tblGrid>
                <a:gridCol w="547560"/>
                <a:gridCol w="3211200"/>
                <a:gridCol w="1868400"/>
                <a:gridCol w="1868400"/>
                <a:gridCol w="1726920"/>
              </a:tblGrid>
              <a:tr h="324000">
                <a:tc>
                  <a:txBody>
                    <a:bodyPr anchor="t">
                      <a:noAutofit/>
                    </a:bodyPr>
                    <a:p>
                      <a:pPr marL="160560" indent="32400">
                        <a:lnSpc>
                          <a:spcPts val="125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b="1" lang="ru-RU" sz="1200" spc="-28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п/п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54400">
                        <a:lnSpc>
                          <a:spcPts val="1284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  <a:r>
                        <a:rPr b="1" lang="ru-RU" sz="1200" spc="-26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риска</a:t>
                      </a:r>
                      <a:r>
                        <a:rPr b="1" lang="ru-RU" sz="1200" spc="-26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проекта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294480">
                        <a:lnSpc>
                          <a:spcPts val="1284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Дата</a:t>
                      </a:r>
                      <a:r>
                        <a:rPr b="1" lang="ru-RU" sz="1200" spc="-4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наступления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77000">
                        <a:lnSpc>
                          <a:spcPts val="1284"/>
                        </a:lnSpc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Последствия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536400" indent="-206280">
                        <a:lnSpc>
                          <a:spcPts val="1250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ед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принятые  действия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67400"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67400"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67400"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9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6" name="object 4"/>
          <p:cNvGraphicFramePr/>
          <p:nvPr/>
        </p:nvGraphicFramePr>
        <p:xfrm>
          <a:off x="628200" y="4031640"/>
          <a:ext cx="7691760" cy="1978560"/>
        </p:xfrm>
        <a:graphic>
          <a:graphicData uri="http://schemas.openxmlformats.org/drawingml/2006/table">
            <a:tbl>
              <a:tblPr/>
              <a:tblGrid>
                <a:gridCol w="1919880"/>
                <a:gridCol w="3795120"/>
                <a:gridCol w="1976760"/>
              </a:tblGrid>
              <a:tr h="307080">
                <a:tc gridSpan="2">
                  <a:txBody>
                    <a:bodyPr anchor="t">
                      <a:noAutofit/>
                    </a:bodyPr>
                    <a:p>
                      <a:pPr marL="45000">
                        <a:lnSpc>
                          <a:spcPct val="100000"/>
                        </a:lnSpc>
                        <a:spcBef>
                          <a:spcPts val="371"/>
                        </a:spcBef>
                      </a:pP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Статус</a:t>
                      </a:r>
                      <a:r>
                        <a:rPr b="1" lang="ru-RU" sz="1200" spc="-46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реализации</a:t>
                      </a:r>
                      <a:r>
                        <a:rPr b="1" lang="ru-RU" sz="1200" spc="-4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проекта*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611640" indent="-301680">
                        <a:lnSpc>
                          <a:spcPts val="1179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Диапазо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</a:t>
                      </a:r>
                      <a:r>
                        <a:rPr b="1" lang="ru-RU" sz="1200" spc="-2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значени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й 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критериев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11760">
                <a:tc rowSpan="3"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14"/>
                        </a:spcBef>
                      </a:pPr>
                      <a:endParaRPr b="0" lang="ru-RU" sz="185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8280" indent="36720">
                        <a:lnSpc>
                          <a:spcPts val="1179"/>
                        </a:lnSpc>
                        <a:tabLst>
                          <a:tab algn="l" pos="0"/>
                        </a:tabLst>
                      </a:pP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</a:t>
                      </a:r>
                      <a:r>
                        <a:rPr b="1" lang="ru-RU" sz="1200" spc="-2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</a:t>
                      </a: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 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успешно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9000" indent="36720">
                        <a:lnSpc>
                          <a:spcPts val="1199"/>
                        </a:lnSpc>
                        <a:tabLst>
                          <a:tab algn="l" pos="0"/>
                        </a:tabLst>
                      </a:pP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реализован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успешно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значительными </a:t>
                      </a:r>
                      <a:r>
                        <a:rPr b="0" lang="ru-RU" sz="1200" spc="-290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отклонениями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394"/>
                        </a:spcBef>
                      </a:pP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55%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≤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≤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70%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1176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9000" indent="36720">
                        <a:lnSpc>
                          <a:spcPts val="1199"/>
                        </a:lnSpc>
                        <a:tabLst>
                          <a:tab algn="l" pos="0"/>
                        </a:tabLst>
                      </a:pP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реализован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успешно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незначительными </a:t>
                      </a:r>
                      <a:r>
                        <a:rPr b="0" lang="ru-RU" sz="1200" spc="-290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отклонениями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394"/>
                        </a:spcBef>
                      </a:pP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70%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&lt;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&lt;</a:t>
                      </a:r>
                      <a:r>
                        <a:rPr b="0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1816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45000">
                        <a:lnSpc>
                          <a:spcPct val="100000"/>
                        </a:lnSpc>
                        <a:spcBef>
                          <a:spcPts val="31"/>
                        </a:spcBef>
                      </a:pP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</a:t>
                      </a:r>
                      <a:r>
                        <a:rPr b="0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реализован</a:t>
                      </a:r>
                      <a:r>
                        <a:rPr b="0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успешно</a:t>
                      </a:r>
                      <a:r>
                        <a:rPr b="0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без</a:t>
                      </a:r>
                      <a:r>
                        <a:rPr b="0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отклонений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ct val="100000"/>
                        </a:lnSpc>
                        <a:spcBef>
                          <a:spcPts val="31"/>
                        </a:spcBef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b="0" lang="ru-RU" sz="1200" spc="-5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r>
                        <a:rPr b="0" lang="ru-RU" sz="1200" spc="-46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08800">
                <a:tc gridSpan="2">
                  <a:txBody>
                    <a:bodyPr anchor="t">
                      <a:noAutofit/>
                    </a:bodyPr>
                    <a:p>
                      <a:pPr marL="45000">
                        <a:lnSpc>
                          <a:spcPts val="1426"/>
                        </a:lnSpc>
                      </a:pP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реализован,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ресурсы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использованы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anchor="t">
                      <a:noAutofit/>
                    </a:bodyPr>
                    <a:p>
                      <a:pPr marL="1440" algn="ctr">
                        <a:lnSpc>
                          <a:spcPct val="100000"/>
                        </a:lnSpc>
                        <a:spcBef>
                          <a:spcPts val="884"/>
                        </a:spcBef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b="0" lang="ru-RU" sz="1200" spc="-5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&lt;</a:t>
                      </a:r>
                      <a:r>
                        <a:rPr b="0" lang="ru-RU" sz="1200" spc="-46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55%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27160">
                <a:tc gridSpan="2">
                  <a:txBody>
                    <a:bodyPr anchor="t">
                      <a:noAutofit/>
                    </a:bodyPr>
                    <a:p>
                      <a:pPr marL="45000">
                        <a:lnSpc>
                          <a:spcPct val="100000"/>
                        </a:lnSpc>
                        <a:spcBef>
                          <a:spcPts val="91"/>
                        </a:spcBef>
                      </a:pP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</a:t>
                      </a:r>
                      <a:r>
                        <a:rPr b="1" lang="ru-RU" sz="1200" spc="-35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7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реализован,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ресурсы</a:t>
                      </a:r>
                      <a:r>
                        <a:rPr b="1" lang="ru-RU" sz="1200" spc="-3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1200" spc="-12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использованы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97" name="object 5"/>
          <p:cNvSpPr/>
          <p:nvPr/>
        </p:nvSpPr>
        <p:spPr>
          <a:xfrm>
            <a:off x="754920" y="6479640"/>
            <a:ext cx="5061600" cy="19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ru-RU" sz="1200" spc="-7" strike="noStrike">
                <a:solidFill>
                  <a:srgbClr val="000000"/>
                </a:solidFill>
                <a:latin typeface="Times New Roman"/>
                <a:ea typeface="DejaVu Sans"/>
              </a:rPr>
              <a:t>*Поставьте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  <a:ea typeface="DejaVu Sans"/>
              </a:rPr>
              <a:t>символ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«V» в соответствующей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  <a:ea typeface="DejaVu Sans"/>
              </a:rPr>
              <a:t>ячейке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  <a:ea typeface="DejaVu Sans"/>
              </a:rPr>
              <a:t>напротив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статуса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  <a:ea typeface="DejaVu Sans"/>
              </a:rPr>
              <a:t>проекта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8" name="object 6"/>
          <p:cNvGraphicFramePr/>
          <p:nvPr/>
        </p:nvGraphicFramePr>
        <p:xfrm>
          <a:off x="8499240" y="4420080"/>
          <a:ext cx="1368000" cy="1537920"/>
        </p:xfrm>
        <a:graphic>
          <a:graphicData uri="http://schemas.openxmlformats.org/drawingml/2006/table">
            <a:tbl>
              <a:tblPr/>
              <a:tblGrid>
                <a:gridCol w="1368360"/>
              </a:tblGrid>
              <a:tr h="314280"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98880"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38760">
                <a:tc>
                  <a:txBody>
                    <a:bodyPr anchor="t">
                      <a:noAutofit/>
                    </a:bodyPr>
                    <a:p>
                      <a:endParaRPr b="0" lang="ru-RU" sz="13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86000">
                <a:tc>
                  <a:txBody>
                    <a:bodyPr anchor="t">
                      <a:noAutofit/>
                    </a:bodyPr>
                    <a:p>
                      <a:endParaRPr b="0" lang="ru-RU" sz="12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9360">
                      <a:solidFill>
                        <a:srgbClr val="000000"/>
                      </a:solidFill>
                      <a:prstDash val="solid"/>
                    </a:lnL>
                    <a:lnR w="9360">
                      <a:solidFill>
                        <a:srgbClr val="000000"/>
                      </a:solidFill>
                      <a:prstDash val="solid"/>
                    </a:lnR>
                    <a:lnT w="9360">
                      <a:solidFill>
                        <a:srgbClr val="000000"/>
                      </a:solidFill>
                      <a:prstDash val="solid"/>
                    </a:lnT>
                    <a:lnB w="93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LibreOffice/7.5.3.2$Linux_X86_64 LibreOffice_project/50$Build-2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2024-08-13T12:46:10Z</dcterms:created>
  <dc:creator/>
  <dc:description/>
  <dc:language>ru-RU</dc:language>
  <cp:lastModifiedBy/>
  <dcterms:modified xsi:type="dcterms:W3CDTF">2024-08-14T14:18:01Z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2024-08-09T00:00:00Z</vt:filetime>
  </property>
  <property fmtid="{D5CDD505-2E9C-101B-9397-08002B2CF9AE}" pid="3" name="Creator">
    <vt:lpwstr>Р7-Офис/7.2.2.0</vt:lpwstr>
  </property>
  <property fmtid="{D5CDD505-2E9C-101B-9397-08002B2CF9AE}" pid="4" name="LastSaved">
    <vt:filetime>2024-08-13T00:00:00Z</vt:filetime>
  </property>
  <property fmtid="{D5CDD505-2E9C-101B-9397-08002B2CF9AE}" pid="5" name="PresentationFormat">
    <vt:lpwstr>On-screen Show (4:3)</vt:lpwstr>
  </property>
</Properties>
</file>