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09980" y="943432"/>
            <a:ext cx="9279788" cy="770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235196"/>
            <a:ext cx="748982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987" y="1739455"/>
            <a:ext cx="4654391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10371" y="1739455"/>
            <a:ext cx="4654391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5531" y="559130"/>
            <a:ext cx="9768687" cy="421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1F477B"/>
                </a:solidFill>
                <a:latin typeface="Microsoft Sans Serif"/>
                <a:cs typeface="Microsoft Sans Serif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64996" y="1523365"/>
            <a:ext cx="9398000" cy="43649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7915" y="7033450"/>
            <a:ext cx="342392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987" y="7033450"/>
            <a:ext cx="246094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703820" y="7033450"/>
            <a:ext cx="246094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8864" y="612775"/>
            <a:ext cx="992505" cy="124777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09980" y="1534881"/>
            <a:ext cx="7886700" cy="4369435"/>
          </a:xfrm>
          <a:prstGeom prst="rect">
            <a:avLst/>
          </a:prstGeom>
        </p:spPr>
        <p:txBody>
          <a:bodyPr wrap="square" lIns="0" tIns="73025" rIns="0" bIns="0" rtlCol="0" vert="horz">
            <a:spAutoFit/>
          </a:bodyPr>
          <a:lstStyle/>
          <a:p>
            <a:pPr marL="1361440">
              <a:lnSpc>
                <a:spcPct val="100000"/>
              </a:lnSpc>
              <a:spcBef>
                <a:spcPts val="575"/>
              </a:spcBef>
            </a:pPr>
            <a:r>
              <a:rPr dirty="0" sz="2000">
                <a:latin typeface="Microsoft Sans Serif"/>
                <a:cs typeface="Microsoft Sans Serif"/>
              </a:rPr>
              <a:t> </a:t>
            </a:r>
            <a:endParaRPr sz="2000">
              <a:latin typeface="Microsoft Sans Serif"/>
              <a:cs typeface="Microsoft Sans Serif"/>
            </a:endParaRPr>
          </a:p>
          <a:p>
            <a:pPr marL="369570">
              <a:lnSpc>
                <a:spcPct val="100000"/>
              </a:lnSpc>
              <a:spcBef>
                <a:spcPts val="480"/>
              </a:spcBef>
            </a:pP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Microsoft Sans Serif"/>
              <a:cs typeface="Microsoft Sans Serif"/>
            </a:endParaRPr>
          </a:p>
          <a:p>
            <a:pPr marL="410209">
              <a:lnSpc>
                <a:spcPct val="100000"/>
              </a:lnSpc>
              <a:spcBef>
                <a:spcPts val="880"/>
              </a:spcBef>
            </a:pP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Администрация</a:t>
            </a:r>
            <a:r>
              <a:rPr dirty="0" sz="2000" spc="-5">
                <a:solidFill>
                  <a:srgbClr val="17365D"/>
                </a:solidFill>
                <a:latin typeface="Microsoft Sans Serif"/>
                <a:cs typeface="Microsoft Sans Serif"/>
              </a:rPr>
              <a:t> муниципального</a:t>
            </a: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17365D"/>
                </a:solidFill>
                <a:latin typeface="Microsoft Sans Serif"/>
                <a:cs typeface="Microsoft Sans Serif"/>
              </a:rPr>
              <a:t>района</a:t>
            </a: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17365D"/>
                </a:solidFill>
                <a:latin typeface="Microsoft Sans Serif"/>
                <a:cs typeface="Microsoft Sans Serif"/>
              </a:rPr>
              <a:t>«Ракитянский</a:t>
            </a: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район»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910"/>
              </a:spcBef>
              <a:tabLst>
                <a:tab pos="7207250" algn="l"/>
              </a:tabLst>
            </a:pP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   </a:t>
            </a:r>
            <a:r>
              <a:rPr dirty="0" sz="2000" spc="-3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17365D"/>
                </a:solidFill>
                <a:latin typeface="Microsoft Sans Serif"/>
                <a:cs typeface="Microsoft Sans Serif"/>
              </a:rPr>
              <a:t>Управление/наименование</a:t>
            </a:r>
            <a:r>
              <a:rPr dirty="0" sz="2000" spc="235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17365D"/>
                </a:solidFill>
                <a:latin typeface="Microsoft Sans Serif"/>
                <a:cs typeface="Microsoft Sans Serif"/>
              </a:rPr>
              <a:t>хозяйствующего</a:t>
            </a:r>
            <a:r>
              <a:rPr dirty="0" sz="2000" spc="315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17365D"/>
                </a:solidFill>
                <a:latin typeface="Microsoft Sans Serif"/>
                <a:cs typeface="Microsoft Sans Serif"/>
              </a:rPr>
              <a:t>субъекта</a:t>
            </a:r>
            <a:r>
              <a:rPr dirty="0" u="heavy" sz="2000">
                <a:solidFill>
                  <a:srgbClr val="17365D"/>
                </a:solidFill>
                <a:uFill>
                  <a:solidFill>
                    <a:srgbClr val="17365D"/>
                  </a:solidFill>
                </a:uFill>
                <a:latin typeface="Microsoft Sans Serif"/>
                <a:cs typeface="Microsoft Sans Serif"/>
              </a:rPr>
              <a:t> 	</a:t>
            </a: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dirty="0" sz="200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3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>
              <a:latin typeface="Microsoft Sans Serif"/>
              <a:cs typeface="Microsoft Sans Serif"/>
            </a:endParaRPr>
          </a:p>
          <a:p>
            <a:pPr marL="433070">
              <a:lnSpc>
                <a:spcPts val="2910"/>
              </a:lnSpc>
            </a:pPr>
            <a:r>
              <a:rPr dirty="0" sz="2450" spc="30">
                <a:solidFill>
                  <a:srgbClr val="1F477B"/>
                </a:solidFill>
                <a:latin typeface="Microsoft Sans Serif"/>
                <a:cs typeface="Microsoft Sans Serif"/>
              </a:rPr>
              <a:t>ПРЕЗЕНТАЦИЯ</a:t>
            </a:r>
            <a:r>
              <a:rPr dirty="0" sz="2450" spc="-16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30">
                <a:solidFill>
                  <a:srgbClr val="1F477B"/>
                </a:solidFill>
                <a:latin typeface="Microsoft Sans Serif"/>
                <a:cs typeface="Microsoft Sans Serif"/>
              </a:rPr>
              <a:t>БЕРЕЖЛИВОГО</a:t>
            </a:r>
            <a:r>
              <a:rPr dirty="0" sz="2450" spc="-16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30">
                <a:solidFill>
                  <a:srgbClr val="1F477B"/>
                </a:solidFill>
                <a:latin typeface="Microsoft Sans Serif"/>
                <a:cs typeface="Microsoft Sans Serif"/>
              </a:rPr>
              <a:t>ПРОЕКТА</a:t>
            </a:r>
            <a:endParaRPr sz="2450">
              <a:latin typeface="Microsoft Sans Serif"/>
              <a:cs typeface="Microsoft Sans Serif"/>
            </a:endParaRPr>
          </a:p>
          <a:p>
            <a:pPr marL="433070">
              <a:lnSpc>
                <a:spcPts val="2910"/>
              </a:lnSpc>
            </a:pPr>
            <a:r>
              <a:rPr dirty="0" sz="2450" spc="30">
                <a:solidFill>
                  <a:srgbClr val="1F477B"/>
                </a:solidFill>
                <a:latin typeface="Microsoft Sans Serif"/>
                <a:cs typeface="Microsoft Sans Serif"/>
              </a:rPr>
              <a:t>«НАИМЕНОВАНИЕ</a:t>
            </a:r>
            <a:r>
              <a:rPr dirty="0" sz="2450" spc="-15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30">
                <a:solidFill>
                  <a:srgbClr val="1F477B"/>
                </a:solidFill>
                <a:latin typeface="Microsoft Sans Serif"/>
                <a:cs typeface="Microsoft Sans Serif"/>
              </a:rPr>
              <a:t>ПРОЕКТА»</a:t>
            </a:r>
            <a:endParaRPr sz="24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800">
              <a:latin typeface="Microsoft Sans Serif"/>
              <a:cs typeface="Microsoft Sans Serif"/>
            </a:endParaRPr>
          </a:p>
          <a:p>
            <a:pPr marL="369570">
              <a:lnSpc>
                <a:spcPts val="1850"/>
              </a:lnSpc>
              <a:spcBef>
                <a:spcPts val="1600"/>
              </a:spcBef>
            </a:pPr>
            <a:r>
              <a:rPr dirty="0" sz="1550" spc="20">
                <a:solidFill>
                  <a:srgbClr val="575757"/>
                </a:solidFill>
                <a:latin typeface="Microsoft Sans Serif"/>
                <a:cs typeface="Microsoft Sans Serif"/>
              </a:rPr>
              <a:t>Должность</a:t>
            </a:r>
            <a:endParaRPr sz="1550">
              <a:latin typeface="Microsoft Sans Serif"/>
              <a:cs typeface="Microsoft Sans Serif"/>
            </a:endParaRPr>
          </a:p>
          <a:p>
            <a:pPr marL="369570">
              <a:lnSpc>
                <a:spcPts val="1850"/>
              </a:lnSpc>
            </a:pPr>
            <a:r>
              <a:rPr dirty="0" sz="1550" spc="20" b="1">
                <a:solidFill>
                  <a:srgbClr val="575757"/>
                </a:solidFill>
                <a:latin typeface="Arial"/>
                <a:cs typeface="Arial"/>
              </a:rPr>
              <a:t>Фамилия</a:t>
            </a:r>
            <a:r>
              <a:rPr dirty="0" sz="1550" spc="-5" b="1">
                <a:solidFill>
                  <a:srgbClr val="575757"/>
                </a:solidFill>
                <a:latin typeface="Arial"/>
                <a:cs typeface="Arial"/>
              </a:rPr>
              <a:t> </a:t>
            </a:r>
            <a:r>
              <a:rPr dirty="0" sz="1550" spc="25" b="1">
                <a:solidFill>
                  <a:srgbClr val="575757"/>
                </a:solidFill>
                <a:latin typeface="Arial"/>
                <a:cs typeface="Arial"/>
              </a:rPr>
              <a:t>Имя</a:t>
            </a:r>
            <a:r>
              <a:rPr dirty="0" sz="1550" b="1">
                <a:solidFill>
                  <a:srgbClr val="575757"/>
                </a:solidFill>
                <a:latin typeface="Arial"/>
                <a:cs typeface="Arial"/>
              </a:rPr>
              <a:t> </a:t>
            </a:r>
            <a:r>
              <a:rPr dirty="0" sz="1550" spc="20" b="1">
                <a:solidFill>
                  <a:srgbClr val="575757"/>
                </a:solidFill>
                <a:latin typeface="Arial"/>
                <a:cs typeface="Arial"/>
              </a:rPr>
              <a:t>Отчество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6901" y="6131458"/>
            <a:ext cx="1430655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50">
                <a:solidFill>
                  <a:srgbClr val="575757"/>
                </a:solidFill>
                <a:latin typeface="Microsoft Sans Serif"/>
                <a:cs typeface="Microsoft Sans Serif"/>
              </a:rPr>
              <a:t>п. </a:t>
            </a:r>
            <a:r>
              <a:rPr dirty="0" sz="1150" spc="20">
                <a:solidFill>
                  <a:srgbClr val="575757"/>
                </a:solidFill>
                <a:latin typeface="Microsoft Sans Serif"/>
                <a:cs typeface="Microsoft Sans Serif"/>
              </a:rPr>
              <a:t>Ракитное,</a:t>
            </a:r>
            <a:r>
              <a:rPr dirty="0" sz="1150">
                <a:solidFill>
                  <a:srgbClr val="575757"/>
                </a:solidFill>
                <a:latin typeface="Microsoft Sans Serif"/>
                <a:cs typeface="Microsoft Sans Serif"/>
              </a:rPr>
              <a:t> </a:t>
            </a:r>
            <a:r>
              <a:rPr dirty="0" sz="1150" spc="20">
                <a:solidFill>
                  <a:srgbClr val="575757"/>
                </a:solidFill>
                <a:latin typeface="Microsoft Sans Serif"/>
                <a:cs typeface="Microsoft Sans Serif"/>
              </a:rPr>
              <a:t>20_год</a:t>
            </a:r>
            <a:endParaRPr sz="115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8288" y="6542938"/>
            <a:ext cx="3323590" cy="404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КАР</a:t>
            </a:r>
            <a:r>
              <a:rPr dirty="0" sz="2450" spc="5">
                <a:solidFill>
                  <a:srgbClr val="1F477B"/>
                </a:solidFill>
                <a:latin typeface="Microsoft Sans Serif"/>
                <a:cs typeface="Microsoft Sans Serif"/>
              </a:rPr>
              <a:t>Т</a:t>
            </a:r>
            <a:r>
              <a:rPr dirty="0" sz="2450" spc="65">
                <a:solidFill>
                  <a:srgbClr val="1F477B"/>
                </a:solidFill>
                <a:latin typeface="Microsoft Sans Serif"/>
                <a:cs typeface="Microsoft Sans Serif"/>
              </a:rPr>
              <a:t>О</a:t>
            </a:r>
            <a:r>
              <a:rPr dirty="0" sz="2450" spc="10">
                <a:solidFill>
                  <a:srgbClr val="1F477B"/>
                </a:solidFill>
                <a:latin typeface="Microsoft Sans Serif"/>
                <a:cs typeface="Microsoft Sans Serif"/>
              </a:rPr>
              <a:t>Ч</a:t>
            </a: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К</a:t>
            </a:r>
            <a:r>
              <a:rPr dirty="0" sz="2450" spc="60">
                <a:solidFill>
                  <a:srgbClr val="1F477B"/>
                </a:solidFill>
                <a:latin typeface="Microsoft Sans Serif"/>
                <a:cs typeface="Microsoft Sans Serif"/>
              </a:rPr>
              <a:t>А</a:t>
            </a:r>
            <a:r>
              <a:rPr dirty="0" sz="2450" spc="-15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60">
                <a:solidFill>
                  <a:srgbClr val="1F477B"/>
                </a:solidFill>
                <a:latin typeface="Microsoft Sans Serif"/>
                <a:cs typeface="Microsoft Sans Serif"/>
              </a:rPr>
              <a:t>П</a:t>
            </a:r>
            <a:r>
              <a:rPr dirty="0" sz="2450" spc="25">
                <a:solidFill>
                  <a:srgbClr val="1F477B"/>
                </a:solidFill>
                <a:latin typeface="Microsoft Sans Serif"/>
                <a:cs typeface="Microsoft Sans Serif"/>
              </a:rPr>
              <a:t>РОЕ</a:t>
            </a:r>
            <a:r>
              <a:rPr dirty="0" sz="2450" spc="50">
                <a:solidFill>
                  <a:srgbClr val="1F477B"/>
                </a:solidFill>
                <a:latin typeface="Microsoft Sans Serif"/>
                <a:cs typeface="Microsoft Sans Serif"/>
              </a:rPr>
              <a:t>К</a:t>
            </a: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ТА</a:t>
            </a:r>
            <a:endParaRPr sz="24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958138" y="343154"/>
          <a:ext cx="9475470" cy="53251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2380"/>
                <a:gridCol w="5854700"/>
                <a:gridCol w="809625"/>
                <a:gridCol w="361315"/>
                <a:gridCol w="448309"/>
                <a:gridCol w="724534"/>
              </a:tblGrid>
              <a:tr h="11756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028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Цель</a:t>
                      </a:r>
                      <a:r>
                        <a:rPr dirty="0" sz="1150" spc="-7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проекта:</a:t>
                      </a:r>
                      <a:r>
                        <a:rPr dirty="0" sz="13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66040" marR="432434" indent="40640">
                        <a:lnSpc>
                          <a:spcPts val="1300"/>
                        </a:lnSpc>
                        <a:spcBef>
                          <a:spcPts val="55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Цель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запланированное</a:t>
                      </a:r>
                      <a:r>
                        <a:rPr dirty="0" sz="115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желаемое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состояние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объекта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управления.</a:t>
                      </a:r>
                      <a:r>
                        <a:rPr dirty="0" sz="115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Она</a:t>
                      </a:r>
                      <a:r>
                        <a:rPr dirty="0" sz="1150" spc="1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должна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соответствовать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следующим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требованиям: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523875" indent="-462280">
                        <a:lnSpc>
                          <a:spcPts val="1260"/>
                        </a:lnSpc>
                        <a:buFont typeface="Wingdings"/>
                        <a:buChar char=""/>
                        <a:tabLst>
                          <a:tab pos="523240" algn="l"/>
                          <a:tab pos="523875" algn="l"/>
                        </a:tabLst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отражать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ожидаемый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социально-экономический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полезный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эффект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от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проекта;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523875" indent="-462280">
                        <a:lnSpc>
                          <a:spcPts val="1295"/>
                        </a:lnSpc>
                        <a:buFont typeface="Wingdings"/>
                        <a:buChar char=""/>
                        <a:tabLst>
                          <a:tab pos="523240" algn="l"/>
                          <a:tab pos="523875" algn="l"/>
                        </a:tabLst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иметь</a:t>
                      </a:r>
                      <a:r>
                        <a:rPr dirty="0" sz="115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измеримые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количественные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сроки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достижения;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523875" indent="-462280">
                        <a:lnSpc>
                          <a:spcPts val="1295"/>
                        </a:lnSpc>
                        <a:buFont typeface="Wingdings"/>
                        <a:buChar char=""/>
                        <a:tabLst>
                          <a:tab pos="523240" algn="l"/>
                          <a:tab pos="523875" algn="l"/>
                        </a:tabLst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быть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достижимой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реальных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условиях,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которых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осуществляется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проект;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523875" indent="-462280">
                        <a:lnSpc>
                          <a:spcPts val="1295"/>
                        </a:lnSpc>
                        <a:buFont typeface="Wingdings"/>
                        <a:buChar char=""/>
                        <a:tabLst>
                          <a:tab pos="523240" algn="l"/>
                          <a:tab pos="523875" algn="l"/>
                        </a:tabLst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полностью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находиться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сфере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ответственности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влияния исполнителя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проекта;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523875" indent="-462280">
                        <a:lnSpc>
                          <a:spcPts val="1340"/>
                        </a:lnSpc>
                        <a:buFont typeface="Wingdings"/>
                        <a:buChar char=""/>
                        <a:tabLst>
                          <a:tab pos="523240" algn="l"/>
                          <a:tab pos="523875" algn="l"/>
                        </a:tabLst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отражать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территорию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94157">
                <a:tc>
                  <a:txBody>
                    <a:bodyPr/>
                    <a:lstStyle/>
                    <a:p>
                      <a:pPr algn="ctr" marL="10160">
                        <a:lnSpc>
                          <a:spcPts val="1215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Способ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 algn="ctr" marL="180340" marR="172085">
                        <a:lnSpc>
                          <a:spcPts val="1260"/>
                        </a:lnSpc>
                        <a:spcBef>
                          <a:spcPts val="55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д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spc="-45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же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я 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цели: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102235">
                        <a:lnSpc>
                          <a:spcPts val="1290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Оптимальный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путь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достижения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обозначенной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цели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7451">
                <a:tc rowSpan="3">
                  <a:txBody>
                    <a:bodyPr/>
                    <a:lstStyle/>
                    <a:p>
                      <a:pPr marL="313055" marR="232410" indent="-55244">
                        <a:lnSpc>
                          <a:spcPts val="1300"/>
                        </a:lnSpc>
                        <a:spcBef>
                          <a:spcPts val="1320"/>
                        </a:spcBef>
                      </a:pPr>
                      <a:r>
                        <a:rPr dirty="0" sz="1150" spc="-40" b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з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у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ь</a:t>
                      </a:r>
                      <a:r>
                        <a:rPr dirty="0" sz="1150" spc="-45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т 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проекта:</a:t>
                      </a:r>
                      <a:r>
                        <a:rPr dirty="0" sz="1450">
                          <a:latin typeface="Microsoft Sans Serif"/>
                          <a:cs typeface="Microsoft Sans Serif"/>
                        </a:rPr>
                        <a:t> </a:t>
                      </a:r>
                      <a:endParaRPr sz="145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676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Результат: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844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1594" marR="52705" indent="31750">
                        <a:lnSpc>
                          <a:spcPts val="1300"/>
                        </a:lnSpc>
                        <a:spcBef>
                          <a:spcPts val="2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Базовое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з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ач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35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е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17500">
                        <a:lnSpc>
                          <a:spcPts val="1330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Период,</a:t>
                      </a:r>
                      <a:r>
                        <a:rPr dirty="0" sz="115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год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4846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676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844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21920">
                        <a:lnSpc>
                          <a:spcPts val="1185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n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160">
                        <a:lnSpc>
                          <a:spcPts val="1185"/>
                        </a:lnSpc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n+1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185"/>
                        </a:lnSpc>
                      </a:pPr>
                      <a:r>
                        <a:rPr dirty="0" sz="1150" spc="10" b="1">
                          <a:latin typeface="Arial"/>
                          <a:cs typeface="Arial"/>
                        </a:rPr>
                        <a:t>n+i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1863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676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61594" marR="34290">
                        <a:lnSpc>
                          <a:spcPts val="1370"/>
                        </a:lnSpc>
                        <a:spcBef>
                          <a:spcPts val="11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Имущественный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либо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неимущественный</a:t>
                      </a:r>
                      <a:r>
                        <a:rPr dirty="0" sz="1150" spc="1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результат,</a:t>
                      </a:r>
                      <a:r>
                        <a:rPr dirty="0" sz="1150" spc="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который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должен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быть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достигнут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факту</a:t>
                      </a:r>
                      <a:r>
                        <a:rPr dirty="0" sz="1150" spc="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достижения</a:t>
                      </a:r>
                      <a:r>
                        <a:rPr dirty="0" sz="1150" spc="1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цели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разрезе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значений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по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годам</a:t>
                      </a:r>
                      <a:r>
                        <a:rPr dirty="0" sz="1150" spc="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реализации проекта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указанием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базового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значения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397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4462">
                <a:tc row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algn="ctr" marL="157480" marR="139700" indent="3810">
                        <a:lnSpc>
                          <a:spcPct val="95200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Требования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результату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проекта: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Требования</a:t>
                      </a:r>
                      <a:r>
                        <a:rPr dirty="0" sz="115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результату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98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1594" marR="52705" indent="31750">
                        <a:lnSpc>
                          <a:spcPts val="1300"/>
                        </a:lnSpc>
                        <a:spcBef>
                          <a:spcPts val="15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Базовое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з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ач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35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е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90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Период,</a:t>
                      </a:r>
                      <a:r>
                        <a:rPr dirty="0" sz="115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год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7830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98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90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21920">
                        <a:lnSpc>
                          <a:spcPts val="1255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n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160">
                        <a:lnSpc>
                          <a:spcPts val="1255"/>
                        </a:lnSpc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n+1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255"/>
                        </a:lnSpc>
                      </a:pPr>
                      <a:r>
                        <a:rPr dirty="0" sz="1150" spc="10" b="1">
                          <a:latin typeface="Arial"/>
                          <a:cs typeface="Arial"/>
                        </a:rPr>
                        <a:t>n+i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872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61594">
                        <a:lnSpc>
                          <a:spcPts val="1215"/>
                        </a:lnSpc>
                      </a:pPr>
                      <a:r>
                        <a:rPr dirty="0" sz="1150" spc="25" i="1">
                          <a:latin typeface="Arial"/>
                          <a:cs typeface="Arial"/>
                        </a:rPr>
                        <a:t>Определяют</a:t>
                      </a:r>
                      <a:r>
                        <a:rPr dirty="0" sz="1150" spc="254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качественные</a:t>
                      </a:r>
                      <a:r>
                        <a:rPr dirty="0" sz="1150" spc="2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29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количественные</a:t>
                      </a:r>
                      <a:r>
                        <a:rPr dirty="0" sz="1150" spc="3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характеристики</a:t>
                      </a:r>
                      <a:r>
                        <a:rPr dirty="0" sz="1150" spc="30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результата</a:t>
                      </a:r>
                      <a:r>
                        <a:rPr dirty="0" sz="1150" spc="2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проекта</a:t>
                      </a:r>
                      <a:r>
                        <a:rPr dirty="0" sz="1150" spc="2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2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разрезе</a:t>
                      </a:r>
                      <a:r>
                        <a:rPr dirty="0" sz="1150" spc="2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значений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 marL="61594" marR="59055">
                        <a:lnSpc>
                          <a:spcPts val="1330"/>
                        </a:lnSpc>
                        <a:tabLst>
                          <a:tab pos="404495" algn="l"/>
                          <a:tab pos="1012825" algn="l"/>
                          <a:tab pos="2023745" algn="l"/>
                          <a:tab pos="2819400" algn="l"/>
                          <a:tab pos="3070860" algn="l"/>
                          <a:tab pos="3990340" algn="l"/>
                          <a:tab pos="4813935" algn="l"/>
                          <a:tab pos="5682615" algn="l"/>
                          <a:tab pos="6510655" algn="l"/>
                          <a:tab pos="7132955" algn="l"/>
                        </a:tabLst>
                      </a:pPr>
                      <a:r>
                        <a:rPr dirty="0" sz="1150" spc="-10" i="1">
                          <a:latin typeface="Arial"/>
                          <a:cs typeface="Arial"/>
                        </a:rPr>
                        <a:t>п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г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д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м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л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з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ц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п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у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аза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ие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м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б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аз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г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з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ч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я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ы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б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у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д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у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у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ч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-20" i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ы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ь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я  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при</a:t>
                      </a:r>
                      <a:r>
                        <a:rPr dirty="0" sz="1150" spc="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определении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достижения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результата</a:t>
                      </a:r>
                      <a:r>
                        <a:rPr dirty="0" sz="115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проекта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2943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 marR="506730">
                        <a:lnSpc>
                          <a:spcPts val="1190"/>
                        </a:lnSpc>
                        <a:spcBef>
                          <a:spcPts val="11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Нормативно-правовая база*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(Разработан/актуализирован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нормативный </a:t>
                      </a:r>
                      <a:r>
                        <a:rPr dirty="0" sz="1150" spc="-30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правовой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акт)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  <a:tabLst>
                          <a:tab pos="2316480" algn="l"/>
                        </a:tabLst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Кадры*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(Обучено</a:t>
                      </a:r>
                      <a:r>
                        <a:rPr dirty="0" sz="115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15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150" spc="35" i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сотрудников)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872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21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Материально-техническая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база*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61594" marR="976630">
                        <a:lnSpc>
                          <a:spcPts val="1330"/>
                        </a:lnSpc>
                        <a:tabLst>
                          <a:tab pos="2142490" algn="l"/>
                          <a:tab pos="4594225" algn="l"/>
                        </a:tabLst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(Приобретено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15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150" spc="35" i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единиц</a:t>
                      </a:r>
                      <a:r>
                        <a:rPr dirty="0" sz="1150" spc="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оборудования;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построен/отремонтирован</a:t>
                      </a:r>
                      <a:r>
                        <a:rPr dirty="0" sz="115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объект,</a:t>
                      </a:r>
                      <a:r>
                        <a:rPr dirty="0" sz="1150" spc="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площадью</a:t>
                      </a:r>
                      <a:r>
                        <a:rPr dirty="0" sz="1150" spc="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150" spc="35" i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м2)</a:t>
                      </a:r>
                      <a:r>
                        <a:rPr dirty="0" sz="1100" spc="15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403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 marR="569595">
                        <a:lnSpc>
                          <a:spcPts val="1260"/>
                        </a:lnSpc>
                        <a:spcBef>
                          <a:spcPts val="15"/>
                        </a:spcBef>
                        <a:tabLst>
                          <a:tab pos="925830" algn="l"/>
                        </a:tabLst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Информационная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кампания*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(Снято</a:t>
                      </a:r>
                      <a:r>
                        <a:rPr dirty="0" sz="115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размещено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открытом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доступе </a:t>
                      </a:r>
                      <a:r>
                        <a:rPr dirty="0" sz="1150" spc="-30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150" spc="35" i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видеосюжетов</a:t>
                      </a:r>
                      <a:r>
                        <a:rPr dirty="0" sz="115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ходе</a:t>
                      </a:r>
                      <a:r>
                        <a:rPr dirty="0" sz="115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реализации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проекта;</a:t>
                      </a:r>
                      <a:r>
                        <a:rPr dirty="0" sz="115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подготовлено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 marL="61594">
                        <a:lnSpc>
                          <a:spcPts val="1250"/>
                        </a:lnSpc>
                        <a:tabLst>
                          <a:tab pos="1909445" algn="l"/>
                        </a:tabLst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размещено</a:t>
                      </a:r>
                      <a:r>
                        <a:rPr dirty="0" sz="1150" spc="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5" i="1">
                          <a:latin typeface="Arial"/>
                          <a:cs typeface="Arial"/>
                        </a:rPr>
                        <a:t>не</a:t>
                      </a:r>
                      <a:r>
                        <a:rPr dirty="0" sz="115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менее</a:t>
                      </a:r>
                      <a:r>
                        <a:rPr dirty="0" u="sng" sz="1150" spc="25" i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инфоповодов</a:t>
                      </a:r>
                      <a:r>
                        <a:rPr dirty="0" sz="1150" spc="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ходе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реализации</a:t>
                      </a:r>
                      <a:r>
                        <a:rPr dirty="0" sz="115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проекта)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27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Разработана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стандартная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операционная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процедура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процесса**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8327">
                <a:tc>
                  <a:txBody>
                    <a:bodyPr/>
                    <a:lstStyle/>
                    <a:p>
                      <a:pPr marL="125730" marR="81280" indent="-36830">
                        <a:lnSpc>
                          <a:spcPts val="1220"/>
                        </a:lnSpc>
                        <a:spcBef>
                          <a:spcPts val="50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П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ь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з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ва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ли 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результатом: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102235">
                        <a:lnSpc>
                          <a:spcPts val="125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Круг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потребителей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результатов</a:t>
                      </a:r>
                      <a:r>
                        <a:rPr dirty="0" sz="115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883716" y="5797422"/>
            <a:ext cx="4944110" cy="37592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ts val="1355"/>
              </a:lnSpc>
              <a:spcBef>
                <a:spcPts val="135"/>
              </a:spcBef>
            </a:pPr>
            <a:r>
              <a:rPr dirty="0" sz="1150" spc="15">
                <a:latin typeface="Calibri"/>
                <a:cs typeface="Calibri"/>
              </a:rPr>
              <a:t>*</a:t>
            </a:r>
            <a:r>
              <a:rPr dirty="0" sz="1150" spc="-25">
                <a:latin typeface="Calibri"/>
                <a:cs typeface="Calibri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Рекомендуемые</a:t>
            </a:r>
            <a:r>
              <a:rPr dirty="0" sz="1150" spc="-5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составляющие</a:t>
            </a:r>
            <a:r>
              <a:rPr dirty="0" sz="1150" spc="-5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требований</a:t>
            </a:r>
            <a:r>
              <a:rPr dirty="0" sz="1150" spc="-55">
                <a:latin typeface="Microsoft Sans Serif"/>
                <a:cs typeface="Microsoft Sans Serif"/>
              </a:rPr>
              <a:t> </a:t>
            </a:r>
            <a:r>
              <a:rPr dirty="0" sz="1150" spc="30">
                <a:latin typeface="Microsoft Sans Serif"/>
                <a:cs typeface="Microsoft Sans Serif"/>
              </a:rPr>
              <a:t>к</a:t>
            </a:r>
            <a:r>
              <a:rPr dirty="0" sz="1150" spc="-5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результату</a:t>
            </a:r>
            <a:r>
              <a:rPr dirty="0" sz="1150" spc="-5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проекта</a:t>
            </a:r>
            <a:endParaRPr sz="1150">
              <a:latin typeface="Microsoft Sans Serif"/>
              <a:cs typeface="Microsoft Sans Serif"/>
            </a:endParaRPr>
          </a:p>
          <a:p>
            <a:pPr marL="17145">
              <a:lnSpc>
                <a:spcPts val="1355"/>
              </a:lnSpc>
            </a:pPr>
            <a:r>
              <a:rPr dirty="0" sz="1150" spc="15">
                <a:latin typeface="Microsoft Sans Serif"/>
                <a:cs typeface="Microsoft Sans Serif"/>
              </a:rPr>
              <a:t>**</a:t>
            </a:r>
            <a:r>
              <a:rPr dirty="0" sz="1150" spc="-2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Обязательные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требования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30">
                <a:latin typeface="Microsoft Sans Serif"/>
                <a:cs typeface="Microsoft Sans Serif"/>
              </a:rPr>
              <a:t>к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результату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15">
                <a:latin typeface="Microsoft Sans Serif"/>
                <a:cs typeface="Microsoft Sans Serif"/>
              </a:rPr>
              <a:t>для</a:t>
            </a:r>
            <a:r>
              <a:rPr dirty="0" sz="1150" spc="-25">
                <a:latin typeface="Microsoft Sans Serif"/>
                <a:cs typeface="Microsoft Sans Serif"/>
              </a:rPr>
              <a:t> </a:t>
            </a:r>
            <a:r>
              <a:rPr dirty="0" sz="1150" spc="30">
                <a:latin typeface="Microsoft Sans Serif"/>
                <a:cs typeface="Microsoft Sans Serif"/>
              </a:rPr>
              <a:t>бережливых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проектов</a:t>
            </a:r>
            <a:endParaRPr sz="11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8016" y="806018"/>
            <a:ext cx="5837555" cy="4044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25"/>
              <a:t>ОСНОВНЫЕ</a:t>
            </a:r>
            <a:r>
              <a:rPr dirty="0" sz="2450" spc="175"/>
              <a:t> </a:t>
            </a:r>
            <a:r>
              <a:rPr dirty="0" sz="2450" spc="-45"/>
              <a:t>БЛОКИ</a:t>
            </a:r>
            <a:r>
              <a:rPr dirty="0" sz="2450" spc="185"/>
              <a:t> </a:t>
            </a:r>
            <a:r>
              <a:rPr dirty="0" sz="2450" spc="25"/>
              <a:t>РАБОТ</a:t>
            </a:r>
            <a:r>
              <a:rPr dirty="0" sz="2450" spc="60"/>
              <a:t> </a:t>
            </a:r>
            <a:r>
              <a:rPr dirty="0" sz="2450" spc="-5"/>
              <a:t>ПРОЕКТА</a:t>
            </a:r>
            <a:endParaRPr sz="245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92428" y="1697101"/>
          <a:ext cx="9372600" cy="4126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750"/>
                <a:gridCol w="1349375"/>
                <a:gridCol w="1353820"/>
                <a:gridCol w="727075"/>
                <a:gridCol w="982979"/>
                <a:gridCol w="260985"/>
                <a:gridCol w="278764"/>
                <a:gridCol w="269875"/>
                <a:gridCol w="269875"/>
                <a:gridCol w="269875"/>
                <a:gridCol w="269875"/>
                <a:gridCol w="269875"/>
                <a:gridCol w="274320"/>
                <a:gridCol w="265429"/>
                <a:gridCol w="269875"/>
                <a:gridCol w="269875"/>
                <a:gridCol w="274320"/>
                <a:gridCol w="260350"/>
                <a:gridCol w="269875"/>
                <a:gridCol w="269240"/>
                <a:gridCol w="360679"/>
              </a:tblGrid>
              <a:tr h="242696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1770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150" spc="45" b="1">
                          <a:latin typeface="Arial"/>
                          <a:cs typeface="Arial"/>
                        </a:rPr>
                        <a:t>№</a:t>
                      </a:r>
                      <a:r>
                        <a:rPr dirty="0" sz="13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168910" marR="86995" indent="-45720">
                        <a:lnSpc>
                          <a:spcPts val="1370"/>
                        </a:lnSpc>
                        <a:spcBef>
                          <a:spcPts val="139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Наименование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блоков</a:t>
                      </a:r>
                      <a:r>
                        <a:rPr dirty="0" sz="115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0" b="1">
                          <a:latin typeface="Arial"/>
                          <a:cs typeface="Arial"/>
                        </a:rPr>
                        <a:t>работ</a:t>
                      </a:r>
                      <a:r>
                        <a:rPr dirty="0" sz="1650">
                          <a:latin typeface="Microsoft Sans Serif"/>
                          <a:cs typeface="Microsoft Sans Serif"/>
                        </a:rPr>
                        <a:t> </a:t>
                      </a:r>
                      <a:endParaRPr sz="165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765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507365" marR="111760" indent="-389255">
                        <a:lnSpc>
                          <a:spcPts val="1370"/>
                        </a:lnSpc>
                        <a:spcBef>
                          <a:spcPts val="1390"/>
                        </a:spcBef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Д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ит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ь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30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spc="-45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ь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, 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дней</a:t>
                      </a:r>
                      <a:r>
                        <a:rPr dirty="0" sz="1650">
                          <a:latin typeface="Microsoft Sans Serif"/>
                          <a:cs typeface="Microsoft Sans Serif"/>
                        </a:rPr>
                        <a:t> </a:t>
                      </a:r>
                      <a:endParaRPr sz="165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765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109220" marR="82550" indent="-22860">
                        <a:lnSpc>
                          <a:spcPts val="1370"/>
                        </a:lnSpc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Дата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ч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ла 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работ</a:t>
                      </a:r>
                      <a:r>
                        <a:rPr dirty="0" sz="1050" spc="25">
                          <a:latin typeface="Microsoft Sans Serif"/>
                          <a:cs typeface="Microsoft Sans Serif"/>
                        </a:rPr>
                        <a:t> </a:t>
                      </a:r>
                      <a:endParaRPr sz="105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90805" marR="87630">
                        <a:lnSpc>
                          <a:spcPts val="1370"/>
                        </a:lnSpc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Дата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ч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я 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работ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marL="1778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Период,</a:t>
                      </a:r>
                      <a:r>
                        <a:rPr dirty="0" sz="115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год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974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765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765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marL="508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n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4"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n+1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70001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765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7653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2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03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04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05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06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07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08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09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10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11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12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03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04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454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1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422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568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2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69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615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3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69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442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4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920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997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5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30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F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188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6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69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869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7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69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442">
                <a:tc>
                  <a:txBody>
                    <a:bodyPr/>
                    <a:lstStyle/>
                    <a:p>
                      <a:pPr algn="r" marR="17399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8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69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</a:tr>
              <a:tr h="361568">
                <a:tc gridSpan="2"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Итого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869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AE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C0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75156" y="5980303"/>
            <a:ext cx="6047105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50" spc="15">
                <a:latin typeface="Calibri"/>
                <a:cs typeface="Calibri"/>
              </a:rPr>
              <a:t>*</a:t>
            </a:r>
            <a:r>
              <a:rPr dirty="0" sz="1150" spc="-25">
                <a:latin typeface="Calibri"/>
                <a:cs typeface="Calibri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Завершённые</a:t>
            </a:r>
            <a:r>
              <a:rPr dirty="0" sz="1150" spc="25">
                <a:latin typeface="Microsoft Sans Serif"/>
                <a:cs typeface="Microsoft Sans Serif"/>
              </a:rPr>
              <a:t> блоки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работ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закрашиваются зелёным</a:t>
            </a:r>
            <a:r>
              <a:rPr dirty="0" sz="1150" spc="20">
                <a:latin typeface="Microsoft Sans Serif"/>
                <a:cs typeface="Microsoft Sans Serif"/>
              </a:rPr>
              <a:t> </a:t>
            </a:r>
            <a:r>
              <a:rPr dirty="0" sz="1150" spc="15">
                <a:latin typeface="Microsoft Sans Serif"/>
                <a:cs typeface="Microsoft Sans Serif"/>
              </a:rPr>
              <a:t>цветом,</a:t>
            </a:r>
            <a:r>
              <a:rPr dirty="0" sz="1150" spc="20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планируемые</a:t>
            </a:r>
            <a:r>
              <a:rPr dirty="0" sz="1150" spc="60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– </a:t>
            </a:r>
            <a:r>
              <a:rPr dirty="0" sz="1150" spc="10">
                <a:latin typeface="Microsoft Sans Serif"/>
                <a:cs typeface="Microsoft Sans Serif"/>
              </a:rPr>
              <a:t>синим</a:t>
            </a:r>
            <a:endParaRPr sz="11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0584" y="806018"/>
            <a:ext cx="3048000" cy="4044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5"/>
              <a:t>БЮДЖЕТ</a:t>
            </a:r>
            <a:r>
              <a:rPr dirty="0" sz="2450" spc="-15"/>
              <a:t> </a:t>
            </a:r>
            <a:r>
              <a:rPr dirty="0" sz="2450"/>
              <a:t>ПРОЕКТА</a:t>
            </a:r>
            <a:endParaRPr sz="245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64996" y="1523365"/>
          <a:ext cx="9398000" cy="4364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750"/>
                <a:gridCol w="1440814"/>
                <a:gridCol w="1083945"/>
                <a:gridCol w="1349374"/>
                <a:gridCol w="988060"/>
                <a:gridCol w="901064"/>
                <a:gridCol w="1353820"/>
                <a:gridCol w="895984"/>
                <a:gridCol w="836929"/>
              </a:tblGrid>
              <a:tr h="39814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dirty="0" sz="1150" spc="45" b="1">
                          <a:latin typeface="Arial"/>
                          <a:cs typeface="Arial"/>
                        </a:rPr>
                        <a:t>№</a:t>
                      </a:r>
                      <a:r>
                        <a:rPr dirty="0" sz="13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12090" marR="139700" indent="-45720">
                        <a:lnSpc>
                          <a:spcPts val="1370"/>
                        </a:lnSpc>
                        <a:spcBef>
                          <a:spcPts val="133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Наименование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блоков</a:t>
                      </a:r>
                      <a:r>
                        <a:rPr dirty="0" sz="115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30" b="1">
                          <a:latin typeface="Arial"/>
                          <a:cs typeface="Arial"/>
                        </a:rPr>
                        <a:t>работ</a:t>
                      </a:r>
                      <a:r>
                        <a:rPr dirty="0" sz="15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5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695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marL="203200" marR="200660" indent="41275">
                        <a:lnSpc>
                          <a:spcPct val="100400"/>
                        </a:lnSpc>
                        <a:spcBef>
                          <a:spcPts val="990"/>
                        </a:spcBef>
                      </a:pPr>
                      <a:r>
                        <a:rPr dirty="0" sz="1150" spc="30" b="1">
                          <a:latin typeface="Arial"/>
                          <a:cs typeface="Arial"/>
                        </a:rPr>
                        <a:t>Бюджет </a:t>
                      </a:r>
                      <a:r>
                        <a:rPr dirty="0" sz="1150" spc="-3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проекта, </a:t>
                      </a:r>
                      <a:r>
                        <a:rPr dirty="0" sz="1150" spc="-3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ты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1150" spc="-7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у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б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.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2573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81635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Бюджетные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источники,</a:t>
                      </a:r>
                      <a:r>
                        <a:rPr dirty="0" sz="1150" spc="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руб.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35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Внебюджетные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источники,</a:t>
                      </a:r>
                      <a:r>
                        <a:rPr dirty="0" sz="1150" spc="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руб.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35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9344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695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2573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федеральный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28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областной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28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местный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28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5915" marR="145415" indent="-165100">
                        <a:lnSpc>
                          <a:spcPts val="1370"/>
                        </a:lnSpc>
                        <a:spcBef>
                          <a:spcPts val="18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средства</a:t>
                      </a:r>
                      <a:r>
                        <a:rPr dirty="0" sz="1150" spc="-5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хоз.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субъекта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 marR="93980" indent="13335">
                        <a:lnSpc>
                          <a:spcPts val="1370"/>
                        </a:lnSpc>
                        <a:spcBef>
                          <a:spcPts val="18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заёмные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д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а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28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прочие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28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6908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117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8017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35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8144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3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35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8017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4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35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4429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5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28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6908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6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1683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8017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7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79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8018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8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79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9857">
                <a:tc gridSpan="2"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1150" spc="10" b="1">
                          <a:latin typeface="Arial"/>
                          <a:cs typeface="Arial"/>
                        </a:rPr>
                        <a:t>Всего: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34975">
              <a:lnSpc>
                <a:spcPct val="100000"/>
              </a:lnSpc>
              <a:spcBef>
                <a:spcPts val="95"/>
              </a:spcBef>
            </a:pPr>
            <a:r>
              <a:rPr dirty="0" spc="-15"/>
              <a:t> </a:t>
            </a:r>
            <a:r>
              <a:rPr dirty="0" spc="-5"/>
              <a:t>УЧАСТИЕ</a:t>
            </a:r>
            <a:r>
              <a:rPr dirty="0" spc="-80"/>
              <a:t> </a:t>
            </a:r>
            <a:r>
              <a:rPr dirty="0" spc="-10"/>
              <a:t>ОРГАНОВ</a:t>
            </a:r>
            <a:r>
              <a:rPr dirty="0" spc="-45"/>
              <a:t> </a:t>
            </a:r>
            <a:r>
              <a:rPr dirty="0" spc="-5"/>
              <a:t>ОБЛАСТИ</a:t>
            </a:r>
            <a:r>
              <a:rPr dirty="0" spc="-80"/>
              <a:t> </a:t>
            </a:r>
            <a:r>
              <a:rPr dirty="0" spc="-5"/>
              <a:t>В</a:t>
            </a:r>
            <a:r>
              <a:rPr dirty="0" spc="-80"/>
              <a:t> </a:t>
            </a:r>
            <a:r>
              <a:rPr dirty="0" spc="-5"/>
              <a:t>РЕАЛИЗАЦИИ</a:t>
            </a:r>
            <a:r>
              <a:rPr dirty="0" spc="-80"/>
              <a:t> </a:t>
            </a:r>
            <a:r>
              <a:rPr dirty="0"/>
              <a:t>ПРОЕКТА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64996" y="1166495"/>
          <a:ext cx="9398000" cy="4721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2890"/>
                <a:gridCol w="2611755"/>
                <a:gridCol w="1711325"/>
                <a:gridCol w="1711325"/>
                <a:gridCol w="1825625"/>
              </a:tblGrid>
              <a:tr h="324866">
                <a:tc gridSpan="5"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Бюджетное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 финансирование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711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0984">
                <a:tc gridSpan="2"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3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Форма</a:t>
                      </a:r>
                      <a:r>
                        <a:rPr dirty="0" sz="115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участия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30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Размер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участия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бюджета,</a:t>
                      </a:r>
                      <a:r>
                        <a:rPr dirty="0" sz="1150" spc="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0" b="1">
                          <a:latin typeface="Arial"/>
                          <a:cs typeface="Arial"/>
                        </a:rPr>
                        <a:t>тыс.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руб.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87452"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30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ts val="1330"/>
                        </a:lnSpc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Федеральный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5770">
                        <a:lnSpc>
                          <a:spcPts val="1330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Областной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8960">
                        <a:lnSpc>
                          <a:spcPts val="1330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Местный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0605">
                <a:tc>
                  <a:txBody>
                    <a:bodyPr/>
                    <a:lstStyle/>
                    <a:p>
                      <a:pPr marL="74930" marR="154305">
                        <a:lnSpc>
                          <a:spcPts val="1370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Прямое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 бюджетное </a:t>
                      </a:r>
                      <a:r>
                        <a:rPr dirty="0" sz="1150" spc="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35" b="1">
                          <a:latin typeface="Arial"/>
                          <a:cs typeface="Arial"/>
                        </a:rPr>
                        <a:t>ф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35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ро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е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 marR="418465">
                        <a:lnSpc>
                          <a:spcPct val="101899"/>
                        </a:lnSpc>
                        <a:spcBef>
                          <a:spcPts val="530"/>
                        </a:spcBef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Указать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соответствующую </a:t>
                      </a:r>
                      <a:r>
                        <a:rPr dirty="0" sz="1150" spc="-30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программу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673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870"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Дороги*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00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 marR="1184910">
                        <a:lnSpc>
                          <a:spcPts val="1330"/>
                        </a:lnSpc>
                        <a:spcBef>
                          <a:spcPts val="30"/>
                        </a:spcBef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150" spc="-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плановую </a:t>
                      </a:r>
                      <a:r>
                        <a:rPr dirty="0" sz="1150" spc="-30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протяжённость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615"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Субсидии*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44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 marR="422275">
                        <a:lnSpc>
                          <a:spcPts val="1330"/>
                        </a:lnSpc>
                        <a:spcBef>
                          <a:spcPts val="30"/>
                        </a:spcBef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150" spc="-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соответствующую </a:t>
                      </a:r>
                      <a:r>
                        <a:rPr dirty="0" sz="1150" spc="-30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программу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92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ИТОГО: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179">
                <a:tc gridSpan="5"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150" spc="15" b="1">
                          <a:latin typeface="Arial"/>
                          <a:cs typeface="Arial"/>
                        </a:rPr>
                        <a:t>Участие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программах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государственной</a:t>
                      </a:r>
                      <a:r>
                        <a:rPr dirty="0" sz="1150" spc="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поддержки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527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24281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Потребность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Финансовые</a:t>
                      </a:r>
                      <a:r>
                        <a:rPr dirty="0" sz="115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вложения,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 тыс.</a:t>
                      </a:r>
                      <a:r>
                        <a:rPr dirty="0" sz="115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руб.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56032"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Электроэнергия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15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требуемую</a:t>
                      </a:r>
                      <a:r>
                        <a:rPr dirty="0" sz="115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мощность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98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128"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Газоснабжение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требуемый</a:t>
                      </a:r>
                      <a:r>
                        <a:rPr dirty="0" sz="1150" spc="-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объём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49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Водоснабжение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984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150" spc="20" i="1">
                          <a:latin typeface="Arial"/>
                          <a:cs typeface="Arial"/>
                        </a:rPr>
                        <a:t>Указать</a:t>
                      </a:r>
                      <a:r>
                        <a:rPr dirty="0" sz="1150" spc="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i="1">
                          <a:latin typeface="Arial"/>
                          <a:cs typeface="Arial"/>
                        </a:rPr>
                        <a:t>требуемый</a:t>
                      </a:r>
                      <a:r>
                        <a:rPr dirty="0" sz="1150" spc="-5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i="1">
                          <a:latin typeface="Arial"/>
                          <a:cs typeface="Arial"/>
                        </a:rPr>
                        <a:t>объём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342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286">
                <a:tc gridSpan="2"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Гарантии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393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3463">
                <a:tc gridSpan="2"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Залоги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5715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001">
                <a:tc gridSpan="2"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Прочие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формы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участия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*: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38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569">
                <a:tc gridSpan="5">
                  <a:txBody>
                    <a:bodyPr/>
                    <a:lstStyle/>
                    <a:p>
                      <a:pPr marL="74930" marR="155575">
                        <a:lnSpc>
                          <a:spcPts val="1410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Земельный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участок: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адрес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расположения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земельного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участка,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площадь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земельного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участка,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расчётную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стоимость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(аренды)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участка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75156" y="6080886"/>
            <a:ext cx="4879975" cy="2070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50" spc="15">
                <a:latin typeface="Calibri"/>
                <a:cs typeface="Calibri"/>
              </a:rPr>
              <a:t>*</a:t>
            </a:r>
            <a:r>
              <a:rPr dirty="0" sz="1150" spc="55">
                <a:latin typeface="Calibri"/>
                <a:cs typeface="Calibri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Необходимо</a:t>
            </a:r>
            <a:r>
              <a:rPr dirty="0" sz="1150" spc="-10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указать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основание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15">
                <a:latin typeface="Microsoft Sans Serif"/>
                <a:cs typeface="Microsoft Sans Serif"/>
              </a:rPr>
              <a:t>для</a:t>
            </a:r>
            <a:r>
              <a:rPr dirty="0" sz="1150" spc="-10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выделения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денежных</a:t>
            </a:r>
            <a:r>
              <a:rPr dirty="0" sz="1150" spc="-10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средств</a:t>
            </a:r>
            <a:endParaRPr sz="11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4864" y="311860"/>
            <a:ext cx="6795770" cy="4044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-20"/>
              <a:t>ПОКАЗАТЕЛИ</a:t>
            </a:r>
            <a:r>
              <a:rPr dirty="0" sz="2450" spc="-40"/>
              <a:t> </a:t>
            </a:r>
            <a:r>
              <a:rPr dirty="0" sz="2450" spc="15"/>
              <a:t>СОЦИАЛЬНОЙ,</a:t>
            </a:r>
            <a:r>
              <a:rPr dirty="0" sz="2450" spc="-45"/>
              <a:t> </a:t>
            </a:r>
            <a:r>
              <a:rPr dirty="0" sz="2450" spc="10"/>
              <a:t>БЮДЖЕТНОЙ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709980" y="806018"/>
            <a:ext cx="7731759" cy="404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15">
                <a:solidFill>
                  <a:srgbClr val="1F477B"/>
                </a:solidFill>
                <a:latin typeface="Microsoft Sans Serif"/>
                <a:cs typeface="Microsoft Sans Serif"/>
              </a:rPr>
              <a:t>И</a:t>
            </a:r>
            <a:r>
              <a:rPr dirty="0" sz="2450" spc="-10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-15">
                <a:solidFill>
                  <a:srgbClr val="1F477B"/>
                </a:solidFill>
                <a:latin typeface="Microsoft Sans Serif"/>
                <a:cs typeface="Microsoft Sans Serif"/>
              </a:rPr>
              <a:t>ЭКОНОМИЧЕСКОЙ</a:t>
            </a:r>
            <a:r>
              <a:rPr dirty="0" sz="2450" spc="-8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-30">
                <a:solidFill>
                  <a:srgbClr val="1F477B"/>
                </a:solidFill>
                <a:latin typeface="Microsoft Sans Serif"/>
                <a:cs typeface="Microsoft Sans Serif"/>
              </a:rPr>
              <a:t>ЭФФЕКТИВНОСТИ</a:t>
            </a:r>
            <a:r>
              <a:rPr dirty="0" sz="2450" spc="-8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-5">
                <a:solidFill>
                  <a:srgbClr val="1F477B"/>
                </a:solidFill>
                <a:latin typeface="Microsoft Sans Serif"/>
                <a:cs typeface="Microsoft Sans Serif"/>
              </a:rPr>
              <a:t>ПРОЕКТА</a:t>
            </a:r>
            <a:endParaRPr sz="2450">
              <a:latin typeface="Microsoft Sans Serif"/>
              <a:cs typeface="Microsoft Sans Serif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964996" y="1326769"/>
          <a:ext cx="9402445" cy="48907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6600"/>
                <a:gridCol w="6742430"/>
                <a:gridCol w="1257934"/>
                <a:gridCol w="658495"/>
              </a:tblGrid>
              <a:tr h="210312">
                <a:tc>
                  <a:txBody>
                    <a:bodyPr/>
                    <a:lstStyle/>
                    <a:p>
                      <a:pPr algn="ctr" marL="38100">
                        <a:lnSpc>
                          <a:spcPts val="1365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Социальная</a:t>
                      </a:r>
                      <a:r>
                        <a:rPr dirty="0" sz="1150" spc="-6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эффективность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0540">
                <a:tc>
                  <a:txBody>
                    <a:bodyPr/>
                    <a:lstStyle/>
                    <a:p>
                      <a:pPr algn="ctr" marL="37465">
                        <a:lnSpc>
                          <a:spcPts val="1330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1.1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30"/>
                        </a:lnSpc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Охват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населения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социальными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благами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за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период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30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Тыс.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чел.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464">
                <a:tc>
                  <a:txBody>
                    <a:bodyPr/>
                    <a:lstStyle/>
                    <a:p>
                      <a:pPr algn="ctr" marL="374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1.2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Новые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рабочие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места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Ед.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1.3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Средняя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з/п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Тыс.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137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1.4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М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я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ч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dirty="0" sz="1150" spc="45">
                          <a:latin typeface="Microsoft Sans Serif"/>
                          <a:cs typeface="Microsoft Sans Serif"/>
                        </a:rPr>
                        <a:t>ы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й</a:t>
                      </a:r>
                      <a:r>
                        <a:rPr dirty="0" sz="115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Ф</a:t>
                      </a:r>
                      <a:r>
                        <a:rPr dirty="0" sz="1150" spc="45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739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1.5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Годовой</a:t>
                      </a:r>
                      <a:r>
                        <a:rPr dirty="0" sz="115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ФОТ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565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1.6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Иные</a:t>
                      </a:r>
                      <a:r>
                        <a:rPr dirty="0" sz="115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48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Бюджетная</a:t>
                      </a:r>
                      <a:r>
                        <a:rPr dirty="0" sz="115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эффективность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2.1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Участие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бюджетных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источников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проекте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93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2.2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Налоги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консолидированный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бюджет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области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2.3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Срок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окупаемости</a:t>
                      </a:r>
                      <a:r>
                        <a:rPr dirty="0" sz="115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бюджетных</a:t>
                      </a:r>
                      <a:r>
                        <a:rPr dirty="0" sz="115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инвестиций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0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Лет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2.4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Снижение</a:t>
                      </a:r>
                      <a:r>
                        <a:rPr dirty="0" sz="1150" spc="-7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возможного</a:t>
                      </a:r>
                      <a:r>
                        <a:rPr dirty="0" sz="1150" spc="-7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ущерба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1167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2.5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Экономия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бюджетных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средств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836">
                <a:tc>
                  <a:txBody>
                    <a:bodyPr/>
                    <a:lstStyle/>
                    <a:p>
                      <a:pPr algn="ctr" marL="374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2.6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Иные</a:t>
                      </a:r>
                      <a:r>
                        <a:rPr dirty="0" sz="115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4884">
                <a:tc>
                  <a:txBody>
                    <a:bodyPr/>
                    <a:lstStyle/>
                    <a:p>
                      <a:pPr algn="ctr">
                        <a:lnSpc>
                          <a:spcPts val="1365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3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Экономическая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эффективность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1031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3.1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Годовой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выручки*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565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3.2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Годовой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прибыли*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3.3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Рентабельность*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50">
                          <a:latin typeface="Microsoft Sans Serif"/>
                          <a:cs typeface="Microsoft Sans Serif"/>
                        </a:rPr>
                        <a:t>%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137">
                <a:tc>
                  <a:txBody>
                    <a:bodyPr/>
                    <a:lstStyle/>
                    <a:p>
                      <a:pPr algn="ctr" marL="374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3.4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Срок</a:t>
                      </a:r>
                      <a:r>
                        <a:rPr dirty="0" sz="1150" spc="-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окупаемости</a:t>
                      </a:r>
                      <a:r>
                        <a:rPr dirty="0" sz="115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Лет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3.5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инвестиций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основной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капитал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рамках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9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3.6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Объём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инвестиций,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осваиваемых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территории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области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635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Млн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руб.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ctr" marL="37465">
                        <a:lnSpc>
                          <a:spcPts val="1365"/>
                        </a:lnSpc>
                      </a:pP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3.7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Иные</a:t>
                      </a:r>
                      <a:r>
                        <a:rPr dirty="0" sz="1150" spc="-6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показатели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4883">
                <a:tc>
                  <a:txBody>
                    <a:bodyPr/>
                    <a:lstStyle/>
                    <a:p>
                      <a:pPr algn="ctr">
                        <a:lnSpc>
                          <a:spcPts val="1365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4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ts val="1365"/>
                        </a:lnSpc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Уровень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удовлетворённости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пользователей</a:t>
                      </a:r>
                      <a:r>
                        <a:rPr dirty="0" sz="115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результатом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проекта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65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%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7724" y="806018"/>
            <a:ext cx="3143885" cy="4044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-200"/>
              <a:t>К</a:t>
            </a:r>
            <a:r>
              <a:rPr dirty="0" sz="2450" spc="30"/>
              <a:t>О</a:t>
            </a:r>
            <a:r>
              <a:rPr dirty="0" sz="2450" spc="10"/>
              <a:t>М</a:t>
            </a:r>
            <a:r>
              <a:rPr dirty="0" sz="2450" spc="-55"/>
              <a:t>АН</a:t>
            </a:r>
            <a:r>
              <a:rPr dirty="0" sz="2450" spc="-55"/>
              <a:t>Д</a:t>
            </a:r>
            <a:r>
              <a:rPr dirty="0" sz="2450" spc="20"/>
              <a:t>А</a:t>
            </a:r>
            <a:r>
              <a:rPr dirty="0" sz="2450" spc="-65"/>
              <a:t> </a:t>
            </a:r>
            <a:r>
              <a:rPr dirty="0" sz="2450" spc="25"/>
              <a:t>П</a:t>
            </a:r>
            <a:r>
              <a:rPr dirty="0" sz="2450" spc="25"/>
              <a:t>РО</a:t>
            </a:r>
            <a:r>
              <a:rPr dirty="0" sz="2450" spc="55"/>
              <a:t>Е</a:t>
            </a:r>
            <a:r>
              <a:rPr dirty="0" sz="2450" spc="-200"/>
              <a:t>К</a:t>
            </a:r>
            <a:r>
              <a:rPr dirty="0" sz="2450" spc="45"/>
              <a:t>Т</a:t>
            </a:r>
            <a:r>
              <a:rPr dirty="0" sz="2450" spc="20"/>
              <a:t>А</a:t>
            </a:r>
            <a:endParaRPr sz="245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64996" y="1523365"/>
          <a:ext cx="9398000" cy="4364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3885"/>
                <a:gridCol w="2392044"/>
                <a:gridCol w="2867660"/>
                <a:gridCol w="3526154"/>
              </a:tblGrid>
              <a:tr h="384428">
                <a:tc>
                  <a:txBody>
                    <a:bodyPr/>
                    <a:lstStyle/>
                    <a:p>
                      <a:pPr algn="ctr" marL="8255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№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990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ФИО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990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5540" marR="318770" indent="-8324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Должность</a:t>
                      </a:r>
                      <a:r>
                        <a:rPr dirty="0" sz="115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основное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место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работы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445"/>
                        </a:lnSpc>
                      </a:pPr>
                      <a:r>
                        <a:rPr dirty="0" sz="1300" spc="-5" b="1">
                          <a:latin typeface="Arial"/>
                          <a:cs typeface="Arial"/>
                        </a:rPr>
                        <a:t>Роль</a:t>
                      </a:r>
                      <a:r>
                        <a:rPr dirty="0" sz="130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5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300" spc="-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5" b="1">
                          <a:latin typeface="Arial"/>
                          <a:cs typeface="Arial"/>
                        </a:rPr>
                        <a:t>проекте,</a:t>
                      </a:r>
                      <a:r>
                        <a:rPr dirty="0" sz="13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5" b="1">
                          <a:latin typeface="Arial"/>
                          <a:cs typeface="Arial"/>
                        </a:rPr>
                        <a:t>выполняемые</a:t>
                      </a:r>
                      <a:endParaRPr sz="1300">
                        <a:latin typeface="Arial"/>
                        <a:cs typeface="Arial"/>
                      </a:endParaRPr>
                    </a:p>
                    <a:p>
                      <a:pPr algn="ctr" marR="1270">
                        <a:lnSpc>
                          <a:spcPts val="1485"/>
                        </a:lnSpc>
                      </a:pPr>
                      <a:r>
                        <a:rPr dirty="0" sz="1300" spc="-5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300" spc="-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10" b="1">
                          <a:latin typeface="Arial"/>
                          <a:cs typeface="Arial"/>
                        </a:rPr>
                        <a:t>проекте</a:t>
                      </a:r>
                      <a:r>
                        <a:rPr dirty="0" sz="1300" spc="-2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300" spc="-5" b="1">
                          <a:latin typeface="Arial"/>
                          <a:cs typeface="Arial"/>
                        </a:rPr>
                        <a:t>блоки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2384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Куратор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00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6830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Руководитель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проекта,</a:t>
                      </a:r>
                      <a:r>
                        <a:rPr dirty="0" sz="115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ответственный</a:t>
                      </a:r>
                      <a:r>
                        <a:rPr dirty="0" sz="115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за...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00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6830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Администратор</a:t>
                      </a:r>
                      <a:r>
                        <a:rPr dirty="0" sz="1150" spc="-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проекта,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ответственный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за...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00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3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3020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Оператор</a:t>
                      </a:r>
                      <a:r>
                        <a:rPr dirty="0" sz="1150" spc="-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мониторинга</a:t>
                      </a:r>
                      <a:r>
                        <a:rPr dirty="0" sz="1150" spc="-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755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1275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Ответственный</a:t>
                      </a:r>
                      <a:r>
                        <a:rPr dirty="0" sz="1150" spc="-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за...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800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8288" y="559130"/>
            <a:ext cx="3813175" cy="40449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30"/>
              <a:t>КОНТАКТНЫЕ</a:t>
            </a:r>
            <a:r>
              <a:rPr dirty="0" sz="2450" spc="-100"/>
              <a:t> </a:t>
            </a:r>
            <a:r>
              <a:rPr dirty="0" sz="2450" spc="25"/>
              <a:t>ДАННЫЕ: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4126738" y="1578820"/>
            <a:ext cx="2614295" cy="3349625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sz="1700" spc="10">
                <a:solidFill>
                  <a:srgbClr val="17365D"/>
                </a:solidFill>
                <a:latin typeface="Microsoft Sans Serif"/>
                <a:cs typeface="Microsoft Sans Serif"/>
              </a:rPr>
              <a:t>Р</a:t>
            </a:r>
            <a:r>
              <a:rPr dirty="0" sz="1700" spc="-25">
                <a:solidFill>
                  <a:srgbClr val="17365D"/>
                </a:solidFill>
                <a:latin typeface="Microsoft Sans Serif"/>
                <a:cs typeface="Microsoft Sans Serif"/>
              </a:rPr>
              <a:t>у</a:t>
            </a:r>
            <a:r>
              <a:rPr dirty="0" sz="1700" spc="-100">
                <a:solidFill>
                  <a:srgbClr val="17365D"/>
                </a:solidFill>
                <a:latin typeface="Microsoft Sans Serif"/>
                <a:cs typeface="Microsoft Sans Serif"/>
              </a:rPr>
              <a:t>к</a:t>
            </a: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ов</a:t>
            </a:r>
            <a:r>
              <a:rPr dirty="0" sz="1700" spc="20">
                <a:solidFill>
                  <a:srgbClr val="17365D"/>
                </a:solidFill>
                <a:latin typeface="Microsoft Sans Serif"/>
                <a:cs typeface="Microsoft Sans Serif"/>
              </a:rPr>
              <a:t>о</a:t>
            </a:r>
            <a:r>
              <a:rPr dirty="0" sz="1700" spc="-25">
                <a:solidFill>
                  <a:srgbClr val="17365D"/>
                </a:solidFill>
                <a:latin typeface="Microsoft Sans Serif"/>
                <a:cs typeface="Microsoft Sans Serif"/>
              </a:rPr>
              <a:t>д</a:t>
            </a:r>
            <a:r>
              <a:rPr dirty="0" sz="1700" spc="-20">
                <a:solidFill>
                  <a:srgbClr val="17365D"/>
                </a:solidFill>
                <a:latin typeface="Microsoft Sans Serif"/>
                <a:cs typeface="Microsoft Sans Serif"/>
              </a:rPr>
              <a:t>и</a:t>
            </a:r>
            <a:r>
              <a:rPr dirty="0" sz="1700" spc="10">
                <a:solidFill>
                  <a:srgbClr val="17365D"/>
                </a:solidFill>
                <a:latin typeface="Microsoft Sans Serif"/>
                <a:cs typeface="Microsoft Sans Serif"/>
              </a:rPr>
              <a:t>т</a:t>
            </a:r>
            <a:r>
              <a:rPr dirty="0" sz="1700" spc="20">
                <a:solidFill>
                  <a:srgbClr val="17365D"/>
                </a:solidFill>
                <a:latin typeface="Microsoft Sans Serif"/>
                <a:cs typeface="Microsoft Sans Serif"/>
              </a:rPr>
              <a:t>е</a:t>
            </a:r>
            <a:r>
              <a:rPr dirty="0" sz="1700" spc="-5">
                <a:solidFill>
                  <a:srgbClr val="17365D"/>
                </a:solidFill>
                <a:latin typeface="Microsoft Sans Serif"/>
                <a:cs typeface="Microsoft Sans Serif"/>
              </a:rPr>
              <a:t>л</a:t>
            </a: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ь</a:t>
            </a:r>
            <a:r>
              <a:rPr dirty="0" sz="1700" spc="-60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1700" spc="-50">
                <a:solidFill>
                  <a:srgbClr val="17365D"/>
                </a:solidFill>
                <a:latin typeface="Microsoft Sans Serif"/>
                <a:cs typeface="Microsoft Sans Serif"/>
              </a:rPr>
              <a:t>п</a:t>
            </a: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р</a:t>
            </a:r>
            <a:r>
              <a:rPr dirty="0" sz="1700" spc="20">
                <a:solidFill>
                  <a:srgbClr val="17365D"/>
                </a:solidFill>
                <a:latin typeface="Microsoft Sans Serif"/>
                <a:cs typeface="Microsoft Sans Serif"/>
              </a:rPr>
              <a:t>о</a:t>
            </a:r>
            <a:r>
              <a:rPr dirty="0" sz="1700" spc="-70">
                <a:solidFill>
                  <a:srgbClr val="17365D"/>
                </a:solidFill>
                <a:latin typeface="Microsoft Sans Serif"/>
                <a:cs typeface="Microsoft Sans Serif"/>
              </a:rPr>
              <a:t>е</a:t>
            </a:r>
            <a:r>
              <a:rPr dirty="0" sz="1700" spc="-50">
                <a:solidFill>
                  <a:srgbClr val="17365D"/>
                </a:solidFill>
                <a:latin typeface="Microsoft Sans Serif"/>
                <a:cs typeface="Microsoft Sans Serif"/>
              </a:rPr>
              <a:t>к</a:t>
            </a:r>
            <a:r>
              <a:rPr dirty="0" sz="1700" spc="10">
                <a:solidFill>
                  <a:srgbClr val="17365D"/>
                </a:solidFill>
                <a:latin typeface="Microsoft Sans Serif"/>
                <a:cs typeface="Microsoft Sans Serif"/>
              </a:rPr>
              <a:t>т</a:t>
            </a: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а:</a:t>
            </a:r>
            <a:endParaRPr sz="1700">
              <a:latin typeface="Microsoft Sans Serif"/>
              <a:cs typeface="Microsoft Sans Serif"/>
            </a:endParaRPr>
          </a:p>
          <a:p>
            <a:pPr marL="598170">
              <a:lnSpc>
                <a:spcPct val="100000"/>
              </a:lnSpc>
              <a:spcBef>
                <a:spcPts val="885"/>
              </a:spcBef>
            </a:pPr>
            <a:r>
              <a:rPr dirty="0" sz="1800" spc="5" i="1">
                <a:solidFill>
                  <a:srgbClr val="17365D"/>
                </a:solidFill>
                <a:latin typeface="Arial"/>
                <a:cs typeface="Arial"/>
              </a:rPr>
              <a:t>ФИО</a:t>
            </a:r>
            <a:endParaRPr sz="1800">
              <a:latin typeface="Arial"/>
              <a:cs typeface="Arial"/>
            </a:endParaRPr>
          </a:p>
          <a:p>
            <a:pPr marL="602615">
              <a:lnSpc>
                <a:spcPct val="100000"/>
              </a:lnSpc>
              <a:spcBef>
                <a:spcPts val="1725"/>
              </a:spcBef>
            </a:pPr>
            <a:r>
              <a:rPr dirty="0" sz="1700" spc="5">
                <a:solidFill>
                  <a:srgbClr val="17365D"/>
                </a:solidFill>
                <a:latin typeface="Microsoft Sans Serif"/>
                <a:cs typeface="Microsoft Sans Serif"/>
              </a:rPr>
              <a:t>тел.:</a:t>
            </a:r>
            <a:endParaRPr sz="1700">
              <a:latin typeface="Microsoft Sans Serif"/>
              <a:cs typeface="Microsoft Sans Serif"/>
            </a:endParaRPr>
          </a:p>
          <a:p>
            <a:pPr marL="611505">
              <a:lnSpc>
                <a:spcPct val="100000"/>
              </a:lnSpc>
              <a:spcBef>
                <a:spcPts val="910"/>
              </a:spcBef>
            </a:pPr>
            <a:r>
              <a:rPr dirty="0" sz="1700" spc="-5">
                <a:solidFill>
                  <a:srgbClr val="17365D"/>
                </a:solidFill>
                <a:latin typeface="Microsoft Sans Serif"/>
                <a:cs typeface="Microsoft Sans Serif"/>
              </a:rPr>
              <a:t>e-mail:</a:t>
            </a:r>
            <a:endParaRPr sz="1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Microsoft Sans Serif"/>
              <a:cs typeface="Microsoft Sans Serif"/>
            </a:endParaRPr>
          </a:p>
          <a:p>
            <a:pPr marL="131445">
              <a:lnSpc>
                <a:spcPct val="100000"/>
              </a:lnSpc>
            </a:pPr>
            <a:r>
              <a:rPr dirty="0" sz="1700" spc="-10">
                <a:solidFill>
                  <a:srgbClr val="17365D"/>
                </a:solidFill>
                <a:latin typeface="Microsoft Sans Serif"/>
                <a:cs typeface="Microsoft Sans Serif"/>
              </a:rPr>
              <a:t>Администратор</a:t>
            </a:r>
            <a:r>
              <a:rPr dirty="0" sz="1700" spc="-85">
                <a:solidFill>
                  <a:srgbClr val="17365D"/>
                </a:solidFill>
                <a:latin typeface="Microsoft Sans Serif"/>
                <a:cs typeface="Microsoft Sans Serif"/>
              </a:rPr>
              <a:t> </a:t>
            </a:r>
            <a:r>
              <a:rPr dirty="0" sz="1700" spc="-20">
                <a:solidFill>
                  <a:srgbClr val="17365D"/>
                </a:solidFill>
                <a:latin typeface="Microsoft Sans Serif"/>
                <a:cs typeface="Microsoft Sans Serif"/>
              </a:rPr>
              <a:t>проекта:</a:t>
            </a:r>
            <a:endParaRPr sz="1700">
              <a:latin typeface="Microsoft Sans Serif"/>
              <a:cs typeface="Microsoft Sans Serif"/>
            </a:endParaRPr>
          </a:p>
          <a:p>
            <a:pPr marL="598170">
              <a:lnSpc>
                <a:spcPct val="100000"/>
              </a:lnSpc>
              <a:spcBef>
                <a:spcPts val="885"/>
              </a:spcBef>
            </a:pPr>
            <a:r>
              <a:rPr dirty="0" sz="1800" spc="5" i="1">
                <a:solidFill>
                  <a:srgbClr val="17365D"/>
                </a:solidFill>
                <a:latin typeface="Arial"/>
                <a:cs typeface="Arial"/>
              </a:rPr>
              <a:t>ФИО</a:t>
            </a:r>
            <a:endParaRPr sz="1800">
              <a:latin typeface="Arial"/>
              <a:cs typeface="Arial"/>
            </a:endParaRPr>
          </a:p>
          <a:p>
            <a:pPr marL="602615">
              <a:lnSpc>
                <a:spcPct val="100000"/>
              </a:lnSpc>
              <a:spcBef>
                <a:spcPts val="1725"/>
              </a:spcBef>
            </a:pPr>
            <a:r>
              <a:rPr dirty="0" sz="1700" spc="5">
                <a:solidFill>
                  <a:srgbClr val="17365D"/>
                </a:solidFill>
                <a:latin typeface="Microsoft Sans Serif"/>
                <a:cs typeface="Microsoft Sans Serif"/>
              </a:rPr>
              <a:t>тел.:</a:t>
            </a:r>
            <a:endParaRPr sz="1700">
              <a:latin typeface="Microsoft Sans Serif"/>
              <a:cs typeface="Microsoft Sans Serif"/>
            </a:endParaRPr>
          </a:p>
          <a:p>
            <a:pPr marL="602615">
              <a:lnSpc>
                <a:spcPct val="100000"/>
              </a:lnSpc>
              <a:spcBef>
                <a:spcPts val="915"/>
              </a:spcBef>
            </a:pPr>
            <a:r>
              <a:rPr dirty="0" sz="1700" spc="-5">
                <a:solidFill>
                  <a:srgbClr val="17365D"/>
                </a:solidFill>
                <a:latin typeface="Microsoft Sans Serif"/>
                <a:cs typeface="Microsoft Sans Serif"/>
              </a:rPr>
              <a:t>e-mail:</a:t>
            </a:r>
            <a:endParaRPr sz="17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5720" y="522478"/>
            <a:ext cx="3211830" cy="531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028065">
              <a:lnSpc>
                <a:spcPct val="100000"/>
              </a:lnSpc>
              <a:spcBef>
                <a:spcPts val="135"/>
              </a:spcBef>
            </a:pPr>
            <a:r>
              <a:rPr dirty="0" sz="1150" spc="20" b="1">
                <a:latin typeface="Arial"/>
                <a:cs typeface="Arial"/>
              </a:rPr>
              <a:t>Подготовлено</a:t>
            </a:r>
            <a:endParaRPr sz="1150">
              <a:latin typeface="Arial"/>
              <a:cs typeface="Arial"/>
            </a:endParaRPr>
          </a:p>
          <a:p>
            <a:pPr algn="ctr">
              <a:lnSpc>
                <a:spcPts val="1360"/>
              </a:lnSpc>
              <a:spcBef>
                <a:spcPts val="30"/>
              </a:spcBef>
              <a:tabLst>
                <a:tab pos="3185795" algn="l"/>
              </a:tabLst>
            </a:pPr>
            <a:r>
              <a:rPr dirty="0" sz="1150" spc="15">
                <a:latin typeface="Microsoft Sans Serif"/>
                <a:cs typeface="Microsoft Sans Serif"/>
              </a:rPr>
              <a:t>Руководитель</a:t>
            </a:r>
            <a:r>
              <a:rPr dirty="0" sz="1150" spc="-40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проекта</a:t>
            </a:r>
            <a:r>
              <a:rPr dirty="0" u="sng" sz="11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150">
              <a:latin typeface="Times New Roman"/>
              <a:cs typeface="Times New Roman"/>
            </a:endParaRPr>
          </a:p>
          <a:p>
            <a:pPr algn="ctr" marL="43180">
              <a:lnSpc>
                <a:spcPts val="1180"/>
              </a:lnSpc>
            </a:pPr>
            <a:r>
              <a:rPr dirty="0" sz="1000">
                <a:latin typeface="Microsoft Sans Serif"/>
                <a:cs typeface="Microsoft Sans Serif"/>
              </a:rPr>
              <a:t>(подпись)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71186" y="481329"/>
            <a:ext cx="22885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5" b="1">
                <a:latin typeface="Arial"/>
                <a:cs typeface="Arial"/>
              </a:rPr>
              <a:t>Карточка</a:t>
            </a:r>
            <a:r>
              <a:rPr dirty="0" sz="1150" spc="-35" b="1">
                <a:latin typeface="Arial"/>
                <a:cs typeface="Arial"/>
              </a:rPr>
              <a:t> </a:t>
            </a:r>
            <a:r>
              <a:rPr dirty="0" sz="1150" spc="-5" b="1">
                <a:latin typeface="Arial"/>
                <a:cs typeface="Arial"/>
              </a:rPr>
              <a:t>бережливого</a:t>
            </a:r>
            <a:r>
              <a:rPr dirty="0" sz="1150" spc="-15" b="1">
                <a:latin typeface="Arial"/>
                <a:cs typeface="Arial"/>
              </a:rPr>
              <a:t> </a:t>
            </a:r>
            <a:r>
              <a:rPr dirty="0" sz="1150" spc="-10" b="1">
                <a:latin typeface="Arial"/>
                <a:cs typeface="Arial"/>
              </a:rPr>
              <a:t>проекта</a:t>
            </a:r>
            <a:endParaRPr sz="1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63795" y="838327"/>
            <a:ext cx="169291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0">
                <a:latin typeface="Microsoft Sans Serif"/>
                <a:cs typeface="Microsoft Sans Serif"/>
              </a:rPr>
              <a:t>(наименование проекта)</a:t>
            </a:r>
            <a:endParaRPr sz="115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19847" y="1094613"/>
            <a:ext cx="2331085" cy="527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675640">
              <a:lnSpc>
                <a:spcPts val="1375"/>
              </a:lnSpc>
              <a:spcBef>
                <a:spcPts val="135"/>
              </a:spcBef>
            </a:pPr>
            <a:r>
              <a:rPr dirty="0" sz="1150" spc="20" b="1">
                <a:latin typeface="Arial"/>
                <a:cs typeface="Arial"/>
              </a:rPr>
              <a:t>Утверждаю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ts val="1355"/>
              </a:lnSpc>
              <a:tabLst>
                <a:tab pos="2317750" algn="l"/>
              </a:tabLst>
            </a:pPr>
            <a:r>
              <a:rPr dirty="0" sz="1150" spc="25">
                <a:latin typeface="Microsoft Sans Serif"/>
                <a:cs typeface="Microsoft Sans Serif"/>
              </a:rPr>
              <a:t>Заказчик</a:t>
            </a:r>
            <a:r>
              <a:rPr dirty="0" sz="1150">
                <a:latin typeface="Microsoft Sans Serif"/>
                <a:cs typeface="Microsoft Sans Serif"/>
              </a:rPr>
              <a:t>  </a:t>
            </a:r>
            <a:r>
              <a:rPr dirty="0" sz="1150" spc="80">
                <a:latin typeface="Microsoft Sans Serif"/>
                <a:cs typeface="Microsoft Sans Serif"/>
              </a:rPr>
              <a:t> </a:t>
            </a:r>
            <a:r>
              <a:rPr dirty="0" u="sng" sz="1150" spc="1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dirty="0" u="sng" sz="115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	</a:t>
            </a:r>
            <a:endParaRPr sz="1150">
              <a:latin typeface="Microsoft Sans Serif"/>
              <a:cs typeface="Microsoft Sans Serif"/>
            </a:endParaRPr>
          </a:p>
          <a:p>
            <a:pPr marL="1183640">
              <a:lnSpc>
                <a:spcPts val="1180"/>
              </a:lnSpc>
            </a:pPr>
            <a:r>
              <a:rPr dirty="0" sz="1000">
                <a:latin typeface="Microsoft Sans Serif"/>
                <a:cs typeface="Microsoft Sans Serif"/>
              </a:rPr>
              <a:t>(подпись)</a:t>
            </a:r>
            <a:endParaRPr sz="1000">
              <a:latin typeface="Microsoft Sans Serif"/>
              <a:cs typeface="Microsoft Sans Serif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964996" y="1811782"/>
          <a:ext cx="9466580" cy="4345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6980"/>
                <a:gridCol w="1180465"/>
                <a:gridCol w="1450339"/>
                <a:gridCol w="4322445"/>
              </a:tblGrid>
              <a:tr h="1678812">
                <a:tc gridSpan="3">
                  <a:txBody>
                    <a:bodyPr/>
                    <a:lstStyle/>
                    <a:p>
                      <a:pPr algn="ctr" marL="6985">
                        <a:lnSpc>
                          <a:spcPts val="1220"/>
                        </a:lnSpc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Общие</a:t>
                      </a:r>
                      <a:r>
                        <a:rPr dirty="0" sz="1150" spc="-4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данные: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 marL="74930" marR="33655">
                        <a:lnSpc>
                          <a:spcPts val="1300"/>
                        </a:lnSpc>
                        <a:spcBef>
                          <a:spcPts val="1105"/>
                        </a:spcBef>
                        <a:tabLst>
                          <a:tab pos="908050" algn="l"/>
                        </a:tabLst>
                      </a:pPr>
                      <a:r>
                        <a:rPr dirty="0" u="heavy" sz="115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Заказчик: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(руководитель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структурного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подразделения/руководитель </a:t>
                      </a:r>
                      <a:r>
                        <a:rPr dirty="0" sz="1150" spc="-29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организации,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курирующий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орган)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4930" marR="29209">
                        <a:lnSpc>
                          <a:spcPts val="1260"/>
                        </a:lnSpc>
                        <a:spcBef>
                          <a:spcPts val="25"/>
                        </a:spcBef>
                      </a:pPr>
                      <a:r>
                        <a:rPr dirty="0" u="heavy" sz="1150" spc="-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Процесс: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(наименование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проблемного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процесса,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который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необходимо </a:t>
                      </a:r>
                      <a:r>
                        <a:rPr dirty="0" sz="1150" spc="-29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улучшить)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ts val="1180"/>
                        </a:lnSpc>
                      </a:pPr>
                      <a:r>
                        <a:rPr dirty="0" u="heavy" sz="1150" spc="-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Границы процесса: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(с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чего</a:t>
                      </a:r>
                      <a:r>
                        <a:rPr dirty="0" sz="1150" spc="10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начинается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7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чем</a:t>
                      </a:r>
                      <a:r>
                        <a:rPr dirty="0" sz="1150" spc="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заканчивается</a:t>
                      </a:r>
                      <a:r>
                        <a:rPr dirty="0" sz="1150" spc="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процесс) 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4930" marR="33655">
                        <a:lnSpc>
                          <a:spcPts val="1220"/>
                        </a:lnSpc>
                        <a:spcBef>
                          <a:spcPts val="114"/>
                        </a:spcBef>
                        <a:tabLst>
                          <a:tab pos="1282700" algn="l"/>
                          <a:tab pos="2073910" algn="l"/>
                          <a:tab pos="4512310" algn="l"/>
                        </a:tabLst>
                      </a:pPr>
                      <a:r>
                        <a:rPr dirty="0" u="heavy" sz="1150" spc="-1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Руководитель	</a:t>
                      </a:r>
                      <a:r>
                        <a:rPr dirty="0" u="heavy" sz="1150" spc="-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проекта: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(начальник</a:t>
                      </a:r>
                      <a:r>
                        <a:rPr dirty="0" sz="1150" spc="3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подразделения,</a:t>
                      </a:r>
                      <a:r>
                        <a:rPr dirty="0" sz="1150" spc="3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3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в	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котором </a:t>
                      </a:r>
                      <a:r>
                        <a:rPr dirty="0" sz="1150" spc="-2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протекает</a:t>
                      </a:r>
                      <a:r>
                        <a:rPr dirty="0" sz="1150" spc="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процесс)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ts val="1290"/>
                        </a:lnSpc>
                      </a:pPr>
                      <a:r>
                        <a:rPr dirty="0" u="heavy" sz="1150" spc="1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К</a:t>
                      </a:r>
                      <a:r>
                        <a:rPr dirty="0" u="heavy" sz="11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о</a:t>
                      </a:r>
                      <a:r>
                        <a:rPr dirty="0" u="heavy" sz="1150" spc="-2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м</a:t>
                      </a:r>
                      <a:r>
                        <a:rPr dirty="0" u="heavy" sz="1150" spc="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а</a:t>
                      </a:r>
                      <a:r>
                        <a:rPr dirty="0" u="heavy" sz="1150" spc="-1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нд</a:t>
                      </a:r>
                      <a:r>
                        <a:rPr dirty="0" u="heavy" sz="115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а</a:t>
                      </a:r>
                      <a:r>
                        <a:rPr dirty="0" u="heavy" sz="1150" spc="-6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 </a:t>
                      </a:r>
                      <a:r>
                        <a:rPr dirty="0" u="heavy" sz="1150" spc="2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п</a:t>
                      </a:r>
                      <a:r>
                        <a:rPr dirty="0" u="heavy" sz="11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ро</a:t>
                      </a:r>
                      <a:r>
                        <a:rPr dirty="0" u="heavy" sz="1150" spc="5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е</a:t>
                      </a:r>
                      <a:r>
                        <a:rPr dirty="0" u="heavy" sz="1150" spc="3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к</a:t>
                      </a:r>
                      <a:r>
                        <a:rPr dirty="0" u="heavy" sz="1150" spc="-6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т</a:t>
                      </a:r>
                      <a:r>
                        <a:rPr dirty="0" u="heavy" sz="1150" spc="4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а</a:t>
                      </a:r>
                      <a:r>
                        <a:rPr dirty="0" u="heavy" sz="1150" b="1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150" spc="-9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80">
                          <a:latin typeface="Microsoft Sans Serif"/>
                          <a:cs typeface="Microsoft Sans Serif"/>
                        </a:rPr>
                        <a:t>(</a:t>
                      </a:r>
                      <a:r>
                        <a:rPr dirty="0" sz="1150" spc="-114">
                          <a:latin typeface="Microsoft Sans Serif"/>
                          <a:cs typeface="Microsoft Sans Serif"/>
                        </a:rPr>
                        <a:t>Ф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75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х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ч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dirty="0" sz="1150" spc="45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dirty="0" sz="1150" spc="-7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65">
                          <a:latin typeface="Microsoft Sans Serif"/>
                          <a:cs typeface="Microsoft Sans Serif"/>
                        </a:rPr>
                        <a:t>п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ро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)</a:t>
                      </a:r>
                      <a:r>
                        <a:rPr dirty="0" sz="1100" b="1">
                          <a:latin typeface="Arial"/>
                          <a:cs typeface="Arial"/>
                        </a:rPr>
                        <a:t> 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220"/>
                        </a:lnSpc>
                      </a:pPr>
                      <a:r>
                        <a:rPr dirty="0" sz="1150" spc="-5" b="1">
                          <a:latin typeface="Arial"/>
                          <a:cs typeface="Arial"/>
                        </a:rPr>
                        <a:t>Обоснование: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just" marL="74930" marR="10160">
                        <a:lnSpc>
                          <a:spcPct val="90500"/>
                        </a:lnSpc>
                        <a:spcBef>
                          <a:spcPts val="5"/>
                        </a:spcBef>
                      </a:pP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Необходимо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указать</a:t>
                      </a:r>
                      <a:r>
                        <a:rPr dirty="0" sz="1150" spc="58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причины</a:t>
                      </a:r>
                      <a:r>
                        <a:rPr dirty="0" sz="1150" spc="5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возникновения</a:t>
                      </a:r>
                      <a:r>
                        <a:rPr dirty="0" sz="1150" spc="58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потребности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улучшении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процесса,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например: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длительный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процесс,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повторяемый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процесс,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трудоёмкий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процесс,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«сквозной»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процесс,</a:t>
                      </a:r>
                      <a:r>
                        <a:rPr dirty="0" sz="1150" spc="380">
                          <a:latin typeface="Microsoft Sans Serif"/>
                          <a:cs typeface="Microsoft Sans Serif"/>
                        </a:rPr>
                        <a:t>  </a:t>
                      </a:r>
                      <a:r>
                        <a:rPr dirty="0" sz="1150" spc="38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отсутствие</a:t>
                      </a:r>
                      <a:r>
                        <a:rPr dirty="0" sz="1150" spc="285">
                          <a:latin typeface="Microsoft Sans Serif"/>
                          <a:cs typeface="Microsoft Sans Serif"/>
                        </a:rPr>
                        <a:t>   </a:t>
                      </a:r>
                      <a:r>
                        <a:rPr dirty="0" sz="1150" spc="28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условий</a:t>
                      </a:r>
                      <a:r>
                        <a:rPr dirty="0" sz="1150" spc="265">
                          <a:latin typeface="Microsoft Sans Serif"/>
                          <a:cs typeface="Microsoft Sans Serif"/>
                        </a:rPr>
                        <a:t>   </a:t>
                      </a:r>
                      <a:r>
                        <a:rPr dirty="0" sz="1150" spc="2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(указать,</a:t>
                      </a:r>
                      <a:r>
                        <a:rPr dirty="0" sz="1150" spc="285">
                          <a:latin typeface="Microsoft Sans Serif"/>
                          <a:cs typeface="Microsoft Sans Serif"/>
                        </a:rPr>
                        <a:t>   </a:t>
                      </a:r>
                      <a:r>
                        <a:rPr dirty="0" sz="1150" spc="2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каких)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для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своевременной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процесса,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наличие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жалоб 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граждан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(показать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динамику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возрастания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жалоб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по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процессу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т.д.)</a:t>
                      </a:r>
                      <a:r>
                        <a:rPr dirty="0" sz="1100" b="1">
                          <a:latin typeface="Arial"/>
                          <a:cs typeface="Arial"/>
                        </a:rPr>
                        <a:t> 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150">
                <a:tc gridSpan="3">
                  <a:txBody>
                    <a:bodyPr/>
                    <a:lstStyle/>
                    <a:p>
                      <a:pPr marL="1932305">
                        <a:lnSpc>
                          <a:spcPts val="1070"/>
                        </a:lnSpc>
                      </a:pPr>
                      <a:r>
                        <a:rPr dirty="0" sz="1150" spc="-5" b="1">
                          <a:latin typeface="Arial"/>
                          <a:cs typeface="Arial"/>
                        </a:rPr>
                        <a:t>Цели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-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эффекты: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 marL="74930">
                        <a:lnSpc>
                          <a:spcPts val="1230"/>
                        </a:lnSpc>
                      </a:pPr>
                      <a:r>
                        <a:rPr dirty="0" sz="1150" spc="-5" b="1">
                          <a:latin typeface="Arial"/>
                          <a:cs typeface="Arial"/>
                        </a:rPr>
                        <a:t>Цели: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6">
                  <a:txBody>
                    <a:bodyPr/>
                    <a:lstStyle/>
                    <a:p>
                      <a:pPr algn="ctr" marL="11430">
                        <a:lnSpc>
                          <a:spcPts val="1290"/>
                        </a:lnSpc>
                      </a:pPr>
                      <a:r>
                        <a:rPr dirty="0" sz="1150" spc="-10" b="1">
                          <a:latin typeface="Arial"/>
                          <a:cs typeface="Arial"/>
                        </a:rPr>
                        <a:t>Сроки</a:t>
                      </a:r>
                      <a:r>
                        <a:rPr dirty="0" sz="1150" spc="-3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реализации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мероприятий</a:t>
                      </a:r>
                      <a:r>
                        <a:rPr dirty="0" sz="1150" spc="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проекта:</a:t>
                      </a:r>
                      <a:endParaRPr sz="1150">
                        <a:latin typeface="Arial"/>
                        <a:cs typeface="Arial"/>
                      </a:endParaRPr>
                    </a:p>
                    <a:p>
                      <a:pPr marL="262890" indent="-165100">
                        <a:lnSpc>
                          <a:spcPts val="1320"/>
                        </a:lnSpc>
                        <a:spcBef>
                          <a:spcPts val="1105"/>
                        </a:spcBef>
                        <a:buAutoNum type="arabicPeriod"/>
                        <a:tabLst>
                          <a:tab pos="262890" algn="l"/>
                        </a:tabLst>
                      </a:pP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Старт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(дата)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257810" indent="-160655">
                        <a:lnSpc>
                          <a:spcPts val="1240"/>
                        </a:lnSpc>
                        <a:buAutoNum type="arabicPeriod"/>
                        <a:tabLst>
                          <a:tab pos="258445" algn="l"/>
                        </a:tabLst>
                      </a:pP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Анализ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текущей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ситуации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(дата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начала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9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дата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окончания):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lvl="1" marL="97790" marR="42545" indent="200660">
                        <a:lnSpc>
                          <a:spcPts val="1260"/>
                        </a:lnSpc>
                        <a:spcBef>
                          <a:spcPts val="65"/>
                        </a:spcBef>
                        <a:buChar char="-"/>
                        <a:tabLst>
                          <a:tab pos="386715" algn="l"/>
                        </a:tabLst>
                      </a:pP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разработка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текущей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карты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процесса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(дата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начала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дата </a:t>
                      </a:r>
                      <a:r>
                        <a:rPr dirty="0" sz="1150" spc="-29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окончания);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lvl="1" marL="454659" indent="-156210">
                        <a:lnSpc>
                          <a:spcPts val="1145"/>
                        </a:lnSpc>
                        <a:buChar char="-"/>
                        <a:tabLst>
                          <a:tab pos="455295" algn="l"/>
                        </a:tabLst>
                      </a:pP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поиск</a:t>
                      </a:r>
                      <a:r>
                        <a:rPr dirty="0" sz="1150" spc="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7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выявление</a:t>
                      </a:r>
                      <a:r>
                        <a:rPr dirty="0" sz="1150" spc="1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проблем</a:t>
                      </a:r>
                      <a:r>
                        <a:rPr dirty="0" sz="1150" spc="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(дата</a:t>
                      </a:r>
                      <a:r>
                        <a:rPr dirty="0" sz="1150" spc="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начала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18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дата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97790">
                        <a:lnSpc>
                          <a:spcPts val="1260"/>
                        </a:lnSpc>
                      </a:pP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окончания);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lvl="1" marL="97790" marR="86995" indent="200660">
                        <a:lnSpc>
                          <a:spcPts val="1220"/>
                        </a:lnSpc>
                        <a:spcBef>
                          <a:spcPts val="114"/>
                        </a:spcBef>
                        <a:buChar char="-"/>
                        <a:tabLst>
                          <a:tab pos="386715" algn="l"/>
                        </a:tabLst>
                      </a:pP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разработка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целевой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карты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процесса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(дата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начала</a:t>
                      </a:r>
                      <a:r>
                        <a:rPr dirty="0" sz="1150" spc="-8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11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дата </a:t>
                      </a:r>
                      <a:r>
                        <a:rPr dirty="0" sz="1150" spc="-29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окончания);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lvl="1" marL="459105" indent="-160655">
                        <a:lnSpc>
                          <a:spcPts val="1155"/>
                        </a:lnSpc>
                        <a:buChar char="-"/>
                        <a:tabLst>
                          <a:tab pos="459740" algn="l"/>
                        </a:tabLst>
                      </a:pP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разработка</a:t>
                      </a:r>
                      <a:r>
                        <a:rPr dirty="0" sz="1150" spc="1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«дорожной</a:t>
                      </a:r>
                      <a:r>
                        <a:rPr dirty="0" sz="1150" spc="484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карты»</a:t>
                      </a:r>
                      <a:r>
                        <a:rPr dirty="0" sz="1150" spc="484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реализации</a:t>
                      </a:r>
                      <a:r>
                        <a:rPr dirty="0" sz="1150" spc="5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проекта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97790">
                        <a:lnSpc>
                          <a:spcPts val="1260"/>
                        </a:lnSpc>
                      </a:pP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(дата</a:t>
                      </a:r>
                      <a:r>
                        <a:rPr dirty="0" sz="1150" spc="7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начала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17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дата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окончания).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262890" indent="-165100">
                        <a:lnSpc>
                          <a:spcPts val="1260"/>
                        </a:lnSpc>
                        <a:buAutoNum type="arabicPeriod" startAt="3"/>
                        <a:tabLst>
                          <a:tab pos="262890" algn="l"/>
                        </a:tabLst>
                      </a:pP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Защита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карточки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у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заказчика</a:t>
                      </a:r>
                      <a:r>
                        <a:rPr dirty="0" sz="1150" spc="-2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проекта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(дата)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262890" indent="-165100">
                        <a:lnSpc>
                          <a:spcPts val="1260"/>
                        </a:lnSpc>
                        <a:buAutoNum type="arabicPeriod" startAt="3"/>
                        <a:tabLst>
                          <a:tab pos="262890" algn="l"/>
                        </a:tabLst>
                      </a:pP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Внедрение</a:t>
                      </a:r>
                      <a:r>
                        <a:rPr dirty="0" sz="1150" spc="5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улучшений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5">
                          <a:latin typeface="Microsoft Sans Serif"/>
                          <a:cs typeface="Microsoft Sans Serif"/>
                        </a:rPr>
                        <a:t>(дата</a:t>
                      </a:r>
                      <a:r>
                        <a:rPr dirty="0" sz="1150" spc="9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5">
                          <a:latin typeface="Microsoft Sans Serif"/>
                          <a:cs typeface="Microsoft Sans Serif"/>
                        </a:rPr>
                        <a:t>начала 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dirty="0" sz="1150" spc="18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дата</a:t>
                      </a:r>
                      <a:r>
                        <a:rPr dirty="0" sz="1150" spc="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">
                          <a:latin typeface="Microsoft Sans Serif"/>
                          <a:cs typeface="Microsoft Sans Serif"/>
                        </a:rPr>
                        <a:t>окончания);</a:t>
                      </a:r>
                      <a:endParaRPr sz="1150">
                        <a:latin typeface="Microsoft Sans Serif"/>
                        <a:cs typeface="Microsoft Sans Serif"/>
                      </a:endParaRPr>
                    </a:p>
                    <a:p>
                      <a:pPr marL="262890" indent="-165100">
                        <a:lnSpc>
                          <a:spcPts val="1320"/>
                        </a:lnSpc>
                        <a:buFont typeface="Arial"/>
                        <a:buAutoNum type="arabicPeriod" startAt="3"/>
                        <a:tabLst>
                          <a:tab pos="262890" algn="l"/>
                        </a:tabLst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З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5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р</a:t>
                      </a:r>
                      <a:r>
                        <a:rPr dirty="0" sz="1150" spc="-110">
                          <a:latin typeface="Microsoft Sans Serif"/>
                          <a:cs typeface="Microsoft Sans Serif"/>
                        </a:rPr>
                        <a:t>ы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-105">
                          <a:latin typeface="Microsoft Sans Serif"/>
                          <a:cs typeface="Microsoft Sans Serif"/>
                        </a:rPr>
                        <a:t>п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р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dirty="0" sz="1150" spc="-30"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50" spc="-5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(</a:t>
                      </a:r>
                      <a:r>
                        <a:rPr dirty="0" sz="1150" spc="-60">
                          <a:latin typeface="Microsoft Sans Serif"/>
                          <a:cs typeface="Microsoft Sans Serif"/>
                        </a:rPr>
                        <a:t>д</a:t>
                      </a:r>
                      <a:r>
                        <a:rPr dirty="0" sz="1150" spc="40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50" spc="-25"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50" spc="10">
                          <a:latin typeface="Microsoft Sans Serif"/>
                          <a:cs typeface="Microsoft Sans Serif"/>
                        </a:rPr>
                        <a:t>)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 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734060" marR="684530" indent="-27940">
                        <a:lnSpc>
                          <a:spcPts val="1300"/>
                        </a:lnSpc>
                        <a:spcBef>
                          <a:spcPts val="455"/>
                        </a:spcBef>
                      </a:pPr>
                      <a:r>
                        <a:rPr dirty="0" sz="1150" spc="-3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м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но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в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н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и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е 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цели,</a:t>
                      </a:r>
                      <a:r>
                        <a:rPr dirty="0" sz="115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ед.</a:t>
                      </a:r>
                      <a:r>
                        <a:rPr dirty="0" sz="115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изм.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577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6370" marR="154305" indent="100330">
                        <a:lnSpc>
                          <a:spcPts val="1300"/>
                        </a:lnSpc>
                        <a:spcBef>
                          <a:spcPts val="455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Текущий </a:t>
                      </a:r>
                      <a:r>
                        <a:rPr dirty="0" sz="1150" spc="3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по</a:t>
                      </a:r>
                      <a:r>
                        <a:rPr dirty="0" sz="1150" spc="10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за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577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085" marR="291465" indent="95885">
                        <a:lnSpc>
                          <a:spcPts val="1300"/>
                        </a:lnSpc>
                        <a:spcBef>
                          <a:spcPts val="45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Целевой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по</a:t>
                      </a:r>
                      <a:r>
                        <a:rPr dirty="0" sz="1150" spc="10" b="1">
                          <a:latin typeface="Arial"/>
                          <a:cs typeface="Arial"/>
                        </a:rPr>
                        <a:t>к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за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т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spc="-5" b="1">
                          <a:latin typeface="Arial"/>
                          <a:cs typeface="Arial"/>
                        </a:rPr>
                        <a:t>ль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577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5577">
                <a:tc>
                  <a:txBody>
                    <a:bodyPr/>
                    <a:lstStyle/>
                    <a:p>
                      <a:pPr marL="299720" marR="245110" indent="182880">
                        <a:lnSpc>
                          <a:spcPts val="1330"/>
                        </a:lnSpc>
                        <a:spcBef>
                          <a:spcPts val="325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Сокращение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времени </a:t>
                      </a:r>
                      <a:r>
                        <a:rPr dirty="0" sz="1150" spc="3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протекания</a:t>
                      </a:r>
                      <a:r>
                        <a:rPr dirty="0" sz="1150" spc="-4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процесса,</a:t>
                      </a:r>
                      <a:r>
                        <a:rPr dirty="0" sz="1150" spc="-3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мин.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12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6013">
                <a:tc>
                  <a:txBody>
                    <a:bodyPr/>
                    <a:lstStyle/>
                    <a:p>
                      <a:pPr marL="596900" marR="210185" indent="-297815">
                        <a:lnSpc>
                          <a:spcPts val="1300"/>
                        </a:lnSpc>
                        <a:spcBef>
                          <a:spcPts val="180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Сокращение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трудоёмкости </a:t>
                      </a:r>
                      <a:r>
                        <a:rPr dirty="0" sz="1150" spc="-29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процесса,</a:t>
                      </a:r>
                      <a:r>
                        <a:rPr dirty="0" sz="1150" spc="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чел/час.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286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6306">
                <a:tc>
                  <a:txBody>
                    <a:bodyPr/>
                    <a:lstStyle/>
                    <a:p>
                      <a:pPr marL="821055" marR="168910" indent="-576580">
                        <a:lnSpc>
                          <a:spcPts val="1300"/>
                        </a:lnSpc>
                        <a:spcBef>
                          <a:spcPts val="275"/>
                        </a:spcBef>
                      </a:pP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Оптимизировать количество </a:t>
                      </a:r>
                      <a:r>
                        <a:rPr dirty="0" sz="1150" spc="2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15">
                          <a:latin typeface="Microsoft Sans Serif"/>
                          <a:cs typeface="Microsoft Sans Serif"/>
                        </a:rPr>
                        <a:t>отчётов,</a:t>
                      </a:r>
                      <a:r>
                        <a:rPr dirty="0" sz="1150" spc="45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50" spc="20">
                          <a:latin typeface="Microsoft Sans Serif"/>
                          <a:cs typeface="Microsoft Sans Serif"/>
                        </a:rPr>
                        <a:t>шт.</a:t>
                      </a:r>
                      <a:r>
                        <a:rPr dirty="0" sz="1100">
                          <a:latin typeface="Microsoft Sans Serif"/>
                          <a:cs typeface="Microsoft Sans Serif"/>
                        </a:rPr>
                        <a:t> 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349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4469">
                <a:tc gridSpan="3"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Эффекты: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1042720" y="5736590"/>
            <a:ext cx="4944745" cy="9525"/>
          </a:xfrm>
          <a:custGeom>
            <a:avLst/>
            <a:gdLst/>
            <a:ahLst/>
            <a:cxnLst/>
            <a:rect l="l" t="t" r="r" b="b"/>
            <a:pathLst>
              <a:path w="4944745" h="9525">
                <a:moveTo>
                  <a:pt x="4944491" y="0"/>
                </a:moveTo>
                <a:lnTo>
                  <a:pt x="0" y="0"/>
                </a:lnTo>
                <a:lnTo>
                  <a:pt x="0" y="9143"/>
                </a:lnTo>
                <a:lnTo>
                  <a:pt x="4944491" y="9143"/>
                </a:lnTo>
                <a:lnTo>
                  <a:pt x="49444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631430" y="864044"/>
            <a:ext cx="3062605" cy="9525"/>
          </a:xfrm>
          <a:custGeom>
            <a:avLst/>
            <a:gdLst/>
            <a:ahLst/>
            <a:cxnLst/>
            <a:rect l="l" t="t" r="r" b="b"/>
            <a:pathLst>
              <a:path w="3062604" h="9525">
                <a:moveTo>
                  <a:pt x="0" y="9271"/>
                </a:moveTo>
                <a:lnTo>
                  <a:pt x="3062477" y="9271"/>
                </a:lnTo>
                <a:lnTo>
                  <a:pt x="3062477" y="0"/>
                </a:lnTo>
                <a:lnTo>
                  <a:pt x="0" y="0"/>
                </a:lnTo>
                <a:lnTo>
                  <a:pt x="0" y="92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980" y="810590"/>
            <a:ext cx="5981700" cy="775335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2920"/>
              </a:lnSpc>
              <a:spcBef>
                <a:spcPts val="250"/>
              </a:spcBef>
            </a:pPr>
            <a:r>
              <a:rPr dirty="0" sz="2450" spc="-5"/>
              <a:t>ВВЕДЕНИЕ</a:t>
            </a:r>
            <a:r>
              <a:rPr dirty="0" sz="2450" spc="-75"/>
              <a:t> </a:t>
            </a:r>
            <a:r>
              <a:rPr dirty="0" sz="2450" spc="20"/>
              <a:t>В</a:t>
            </a:r>
            <a:r>
              <a:rPr dirty="0" sz="2450" spc="-80"/>
              <a:t> </a:t>
            </a:r>
            <a:r>
              <a:rPr dirty="0" sz="2450" spc="5"/>
              <a:t>ПРЕДМЕТНУЮ</a:t>
            </a:r>
            <a:r>
              <a:rPr dirty="0" sz="2450" spc="-50"/>
              <a:t> </a:t>
            </a:r>
            <a:r>
              <a:rPr dirty="0" sz="2450" spc="10"/>
              <a:t>ОБЛАСТЬ </a:t>
            </a:r>
            <a:r>
              <a:rPr dirty="0" sz="2450" spc="-635"/>
              <a:t> </a:t>
            </a:r>
            <a:r>
              <a:rPr dirty="0" sz="2450" spc="20"/>
              <a:t>(ОПИСАНИЕ</a:t>
            </a:r>
            <a:r>
              <a:rPr dirty="0" sz="2450" spc="35"/>
              <a:t> </a:t>
            </a:r>
            <a:r>
              <a:rPr dirty="0" sz="2450" spc="20"/>
              <a:t>СИТУАЦИИ</a:t>
            </a:r>
            <a:r>
              <a:rPr dirty="0" sz="2450" spc="55"/>
              <a:t> </a:t>
            </a:r>
            <a:r>
              <a:rPr dirty="0" sz="2450" spc="-85"/>
              <a:t>«КАК</a:t>
            </a:r>
            <a:r>
              <a:rPr dirty="0" sz="2450" spc="55"/>
              <a:t> </a:t>
            </a:r>
            <a:r>
              <a:rPr dirty="0" sz="2450" spc="20"/>
              <a:t>ЕСТЬ»)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888288" y="2050491"/>
            <a:ext cx="8866505" cy="3225165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400">
                <a:latin typeface="Microsoft Sans Serif"/>
                <a:cs typeface="Microsoft Sans Serif"/>
              </a:rPr>
              <a:t>ОБОСНОВАНИЕ</a:t>
            </a:r>
            <a:r>
              <a:rPr dirty="0" sz="2400" spc="-4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ВЫБОРА</a:t>
            </a:r>
            <a:r>
              <a:rPr dirty="0" sz="2400" spc="-10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ПРОЦЕССА:</a:t>
            </a:r>
            <a:endParaRPr sz="2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550">
              <a:latin typeface="Microsoft Sans Serif"/>
              <a:cs typeface="Microsoft Sans Serif"/>
            </a:endParaRPr>
          </a:p>
          <a:p>
            <a:pPr algn="ctr" marL="1082675" marR="398145" indent="77470">
              <a:lnSpc>
                <a:spcPct val="96300"/>
              </a:lnSpc>
              <a:spcBef>
                <a:spcPts val="5"/>
              </a:spcBef>
            </a:pPr>
            <a:r>
              <a:rPr dirty="0" sz="2400">
                <a:latin typeface="Microsoft Sans Serif"/>
                <a:cs typeface="Microsoft Sans Serif"/>
              </a:rPr>
              <a:t>необходимо </a:t>
            </a:r>
            <a:r>
              <a:rPr dirty="0" sz="2400" spc="-5">
                <a:latin typeface="Microsoft Sans Serif"/>
                <a:cs typeface="Microsoft Sans Serif"/>
              </a:rPr>
              <a:t>указать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причины</a:t>
            </a:r>
            <a:r>
              <a:rPr dirty="0" sz="2400">
                <a:latin typeface="Microsoft Sans Serif"/>
                <a:cs typeface="Microsoft Sans Serif"/>
              </a:rPr>
              <a:t> возникновения 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потребности </a:t>
            </a:r>
            <a:r>
              <a:rPr dirty="0" sz="2400" spc="15">
                <a:latin typeface="Microsoft Sans Serif"/>
                <a:cs typeface="Microsoft Sans Serif"/>
              </a:rPr>
              <a:t>в </a:t>
            </a:r>
            <a:r>
              <a:rPr dirty="0" sz="2400" spc="-5">
                <a:latin typeface="Microsoft Sans Serif"/>
                <a:cs typeface="Microsoft Sans Serif"/>
              </a:rPr>
              <a:t>улучшении </a:t>
            </a:r>
            <a:r>
              <a:rPr dirty="0" sz="2400">
                <a:latin typeface="Microsoft Sans Serif"/>
                <a:cs typeface="Microsoft Sans Serif"/>
              </a:rPr>
              <a:t>процесса, </a:t>
            </a:r>
            <a:r>
              <a:rPr dirty="0" sz="2400" spc="-5">
                <a:latin typeface="Microsoft Sans Serif"/>
                <a:cs typeface="Microsoft Sans Serif"/>
              </a:rPr>
              <a:t>например: </a:t>
            </a:r>
            <a:r>
              <a:rPr dirty="0" sz="2400">
                <a:latin typeface="Microsoft Sans Serif"/>
                <a:cs typeface="Microsoft Sans Serif"/>
              </a:rPr>
              <a:t> очень длительный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процесс,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повторяемый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процесс, </a:t>
            </a:r>
            <a:endParaRPr sz="2400">
              <a:latin typeface="Microsoft Sans Serif"/>
              <a:cs typeface="Microsoft Sans Serif"/>
            </a:endParaRPr>
          </a:p>
          <a:p>
            <a:pPr algn="ctr" marL="680085" marR="5080" indent="4445">
              <a:lnSpc>
                <a:spcPct val="95900"/>
              </a:lnSpc>
              <a:spcBef>
                <a:spcPts val="10"/>
              </a:spcBef>
            </a:pPr>
            <a:r>
              <a:rPr dirty="0" sz="2400" spc="-5">
                <a:latin typeface="Microsoft Sans Serif"/>
                <a:cs typeface="Microsoft Sans Serif"/>
              </a:rPr>
              <a:t>трудоёмкий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процесс,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«сквозной»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процесс,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отсутствие 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условий (указать, каких) для </a:t>
            </a:r>
            <a:r>
              <a:rPr dirty="0" sz="2400">
                <a:latin typeface="Microsoft Sans Serif"/>
                <a:cs typeface="Microsoft Sans Serif"/>
              </a:rPr>
              <a:t>своевременной </a:t>
            </a:r>
            <a:r>
              <a:rPr dirty="0" sz="2400" spc="-5">
                <a:latin typeface="Microsoft Sans Serif"/>
                <a:cs typeface="Microsoft Sans Serif"/>
              </a:rPr>
              <a:t>реализации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процесса, </a:t>
            </a:r>
            <a:r>
              <a:rPr dirty="0" sz="2400" spc="-5">
                <a:latin typeface="Microsoft Sans Serif"/>
                <a:cs typeface="Microsoft Sans Serif"/>
              </a:rPr>
              <a:t>наличие жалоб </a:t>
            </a:r>
            <a:r>
              <a:rPr dirty="0" sz="2400">
                <a:latin typeface="Microsoft Sans Serif"/>
                <a:cs typeface="Microsoft Sans Serif"/>
              </a:rPr>
              <a:t>граждан (показать динамику 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возрастания</a:t>
            </a:r>
            <a:r>
              <a:rPr dirty="0" sz="2400" spc="40">
                <a:latin typeface="Microsoft Sans Serif"/>
                <a:cs typeface="Microsoft Sans Serif"/>
              </a:rPr>
              <a:t> </a:t>
            </a:r>
            <a:r>
              <a:rPr dirty="0" sz="2400" spc="-15">
                <a:latin typeface="Microsoft Sans Serif"/>
                <a:cs typeface="Microsoft Sans Serif"/>
              </a:rPr>
              <a:t>жалоб</a:t>
            </a:r>
            <a:r>
              <a:rPr dirty="0" sz="2400" spc="4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по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процессу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15">
                <a:latin typeface="Microsoft Sans Serif"/>
                <a:cs typeface="Microsoft Sans Serif"/>
              </a:rPr>
              <a:t>и</a:t>
            </a:r>
            <a:r>
              <a:rPr dirty="0" sz="2400" spc="4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т.д.)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980" y="810590"/>
            <a:ext cx="5981700" cy="770890"/>
          </a:xfrm>
          <a:prstGeom prst="rect"/>
        </p:spPr>
        <p:txBody>
          <a:bodyPr wrap="square" lIns="0" tIns="35560" rIns="0" bIns="0" rtlCol="0" vert="horz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280"/>
              </a:spcBef>
            </a:pPr>
            <a:r>
              <a:rPr dirty="0" sz="2450" spc="-5"/>
              <a:t>ВВЕДЕНИЕ</a:t>
            </a:r>
            <a:r>
              <a:rPr dirty="0" sz="2450" spc="-75"/>
              <a:t> </a:t>
            </a:r>
            <a:r>
              <a:rPr dirty="0" sz="2450" spc="20"/>
              <a:t>В</a:t>
            </a:r>
            <a:r>
              <a:rPr dirty="0" sz="2450" spc="-80"/>
              <a:t> </a:t>
            </a:r>
            <a:r>
              <a:rPr dirty="0" sz="2450" spc="5"/>
              <a:t>ПРЕДМЕТНУЮ</a:t>
            </a:r>
            <a:r>
              <a:rPr dirty="0" sz="2450" spc="-50"/>
              <a:t> </a:t>
            </a:r>
            <a:r>
              <a:rPr dirty="0" sz="2450" spc="10"/>
              <a:t>ОБЛАСТЬ </a:t>
            </a:r>
            <a:r>
              <a:rPr dirty="0" sz="2450" spc="-635"/>
              <a:t> </a:t>
            </a:r>
            <a:r>
              <a:rPr dirty="0" sz="2450" spc="20"/>
              <a:t>(ОПИСАНИЕ</a:t>
            </a:r>
            <a:r>
              <a:rPr dirty="0" sz="2450" spc="35"/>
              <a:t> </a:t>
            </a:r>
            <a:r>
              <a:rPr dirty="0" sz="2450" spc="20"/>
              <a:t>СИТУАЦИИ</a:t>
            </a:r>
            <a:r>
              <a:rPr dirty="0" sz="2450" spc="55"/>
              <a:t> </a:t>
            </a:r>
            <a:r>
              <a:rPr dirty="0" sz="2450" spc="-85"/>
              <a:t>«КАК</a:t>
            </a:r>
            <a:r>
              <a:rPr dirty="0" sz="2450" spc="55"/>
              <a:t> </a:t>
            </a:r>
            <a:r>
              <a:rPr dirty="0" sz="2450" spc="20"/>
              <a:t>ЕСТЬ»)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888288" y="1878695"/>
            <a:ext cx="7814309" cy="2500630"/>
          </a:xfrm>
          <a:prstGeom prst="rect">
            <a:avLst/>
          </a:prstGeom>
        </p:spPr>
        <p:txBody>
          <a:bodyPr wrap="square" lIns="0" tIns="1905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dirty="0" sz="2400">
                <a:latin typeface="Microsoft Sans Serif"/>
                <a:cs typeface="Microsoft Sans Serif"/>
              </a:rPr>
              <a:t>КАРТА</a:t>
            </a:r>
            <a:r>
              <a:rPr dirty="0" sz="2400" spc="-130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ТЕКУЩЕГО</a:t>
            </a:r>
            <a:r>
              <a:rPr dirty="0" sz="2400" spc="-12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СОСТОЯНИЯ:</a:t>
            </a:r>
            <a:endParaRPr sz="2400">
              <a:latin typeface="Microsoft Sans Serif"/>
              <a:cs typeface="Microsoft Sans Serif"/>
            </a:endParaRPr>
          </a:p>
          <a:p>
            <a:pPr algn="ctr" marL="1724025">
              <a:lnSpc>
                <a:spcPts val="2810"/>
              </a:lnSpc>
              <a:spcBef>
                <a:spcPts val="1410"/>
              </a:spcBef>
            </a:pPr>
            <a:r>
              <a:rPr dirty="0" sz="2400">
                <a:latin typeface="Microsoft Sans Serif"/>
                <a:cs typeface="Microsoft Sans Serif"/>
              </a:rPr>
              <a:t> </a:t>
            </a:r>
            <a:endParaRPr sz="2400">
              <a:latin typeface="Microsoft Sans Serif"/>
              <a:cs typeface="Microsoft Sans Serif"/>
            </a:endParaRPr>
          </a:p>
          <a:p>
            <a:pPr algn="ctr" marL="1724025">
              <a:lnSpc>
                <a:spcPts val="2755"/>
              </a:lnSpc>
            </a:pPr>
            <a:r>
              <a:rPr dirty="0" sz="2400">
                <a:latin typeface="Microsoft Sans Serif"/>
                <a:cs typeface="Microsoft Sans Serif"/>
              </a:rPr>
              <a:t> </a:t>
            </a:r>
            <a:endParaRPr sz="2400">
              <a:latin typeface="Microsoft Sans Serif"/>
              <a:cs typeface="Microsoft Sans Serif"/>
            </a:endParaRPr>
          </a:p>
          <a:p>
            <a:pPr algn="ctr" marL="1732280" marR="5080">
              <a:lnSpc>
                <a:spcPts val="2770"/>
              </a:lnSpc>
              <a:spcBef>
                <a:spcPts val="130"/>
              </a:spcBef>
            </a:pPr>
            <a:r>
              <a:rPr dirty="0" sz="2400" spc="-5">
                <a:latin typeface="Microsoft Sans Serif"/>
                <a:cs typeface="Microsoft Sans Serif"/>
              </a:rPr>
              <a:t>представление карты </a:t>
            </a:r>
            <a:r>
              <a:rPr dirty="0" sz="2400">
                <a:latin typeface="Microsoft Sans Serif"/>
                <a:cs typeface="Microsoft Sans Serif"/>
              </a:rPr>
              <a:t>текущего </a:t>
            </a:r>
            <a:r>
              <a:rPr dirty="0" sz="2400" spc="-5">
                <a:latin typeface="Microsoft Sans Serif"/>
                <a:cs typeface="Microsoft Sans Serif"/>
              </a:rPr>
              <a:t>состояния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процесса</a:t>
            </a:r>
            <a:r>
              <a:rPr dirty="0" sz="2400" spc="-105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с</a:t>
            </a:r>
            <a:r>
              <a:rPr dirty="0" sz="2400" spc="-140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указанием</a:t>
            </a:r>
            <a:r>
              <a:rPr dirty="0" sz="2400" spc="-13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временных</a:t>
            </a:r>
            <a:r>
              <a:rPr dirty="0" sz="2400" spc="-10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затрат.</a:t>
            </a:r>
            <a:endParaRPr sz="2400">
              <a:latin typeface="Microsoft Sans Serif"/>
              <a:cs typeface="Microsoft Sans Serif"/>
            </a:endParaRPr>
          </a:p>
          <a:p>
            <a:pPr algn="ctr" marL="1644014">
              <a:lnSpc>
                <a:spcPts val="2560"/>
              </a:lnSpc>
            </a:pPr>
            <a:r>
              <a:rPr dirty="0" sz="2400">
                <a:latin typeface="Microsoft Sans Serif"/>
                <a:cs typeface="Microsoft Sans Serif"/>
              </a:rPr>
              <a:t>Обозначение</a:t>
            </a:r>
            <a:r>
              <a:rPr dirty="0" sz="2400" spc="-12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проблемных</a:t>
            </a:r>
            <a:r>
              <a:rPr dirty="0" sz="2400" spc="-150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участков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9980" y="943432"/>
            <a:ext cx="5981700" cy="77025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280"/>
              </a:spcBef>
            </a:pPr>
            <a:r>
              <a:rPr dirty="0" sz="2450" spc="-5">
                <a:solidFill>
                  <a:srgbClr val="1F477B"/>
                </a:solidFill>
                <a:latin typeface="Microsoft Sans Serif"/>
                <a:cs typeface="Microsoft Sans Serif"/>
              </a:rPr>
              <a:t>ВВЕДЕНИЕ</a:t>
            </a:r>
            <a:r>
              <a:rPr dirty="0" sz="2450" spc="-7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В</a:t>
            </a:r>
            <a:r>
              <a:rPr dirty="0" sz="2450" spc="-8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5">
                <a:solidFill>
                  <a:srgbClr val="1F477B"/>
                </a:solidFill>
                <a:latin typeface="Microsoft Sans Serif"/>
                <a:cs typeface="Microsoft Sans Serif"/>
              </a:rPr>
              <a:t>ПРЕДМЕТНУЮ</a:t>
            </a:r>
            <a:r>
              <a:rPr dirty="0" sz="2450" spc="-5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10">
                <a:solidFill>
                  <a:srgbClr val="1F477B"/>
                </a:solidFill>
                <a:latin typeface="Microsoft Sans Serif"/>
                <a:cs typeface="Microsoft Sans Serif"/>
              </a:rPr>
              <a:t>ОБЛАСТЬ </a:t>
            </a:r>
            <a:r>
              <a:rPr dirty="0" sz="2450" spc="-63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(ОПИСАНИЕ</a:t>
            </a:r>
            <a:r>
              <a:rPr dirty="0" sz="2450" spc="3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СИТУАЦИИ</a:t>
            </a:r>
            <a:r>
              <a:rPr dirty="0" sz="2450" spc="5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-85">
                <a:solidFill>
                  <a:srgbClr val="1F477B"/>
                </a:solidFill>
                <a:latin typeface="Microsoft Sans Serif"/>
                <a:cs typeface="Microsoft Sans Serif"/>
              </a:rPr>
              <a:t>«КАК</a:t>
            </a:r>
            <a:r>
              <a:rPr dirty="0" sz="2450" spc="5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20">
                <a:solidFill>
                  <a:srgbClr val="1F477B"/>
                </a:solidFill>
                <a:latin typeface="Microsoft Sans Serif"/>
                <a:cs typeface="Microsoft Sans Serif"/>
              </a:rPr>
              <a:t>ЕСТЬ»)</a:t>
            </a:r>
            <a:endParaRPr sz="245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9469" y="1991055"/>
            <a:ext cx="3385820" cy="3937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400" spc="-5">
                <a:latin typeface="Microsoft Sans Serif"/>
                <a:cs typeface="Microsoft Sans Serif"/>
              </a:rPr>
              <a:t>ПИ</a:t>
            </a:r>
            <a:r>
              <a:rPr dirty="0" sz="2400" spc="10">
                <a:latin typeface="Microsoft Sans Serif"/>
                <a:cs typeface="Microsoft Sans Serif"/>
              </a:rPr>
              <a:t>РА</a:t>
            </a:r>
            <a:r>
              <a:rPr dirty="0" sz="2400" spc="10">
                <a:latin typeface="Microsoft Sans Serif"/>
                <a:cs typeface="Microsoft Sans Serif"/>
              </a:rPr>
              <a:t>М</a:t>
            </a:r>
            <a:r>
              <a:rPr dirty="0" sz="2400">
                <a:latin typeface="Microsoft Sans Serif"/>
                <a:cs typeface="Microsoft Sans Serif"/>
              </a:rPr>
              <a:t>И</a:t>
            </a:r>
            <a:r>
              <a:rPr dirty="0" sz="2400" spc="-30">
                <a:latin typeface="Microsoft Sans Serif"/>
                <a:cs typeface="Microsoft Sans Serif"/>
              </a:rPr>
              <a:t>Д</a:t>
            </a:r>
            <a:r>
              <a:rPr dirty="0" sz="2400" spc="20">
                <a:latin typeface="Microsoft Sans Serif"/>
                <a:cs typeface="Microsoft Sans Serif"/>
              </a:rPr>
              <a:t>А</a:t>
            </a:r>
            <a:r>
              <a:rPr dirty="0" sz="2400" spc="-140">
                <a:latin typeface="Microsoft Sans Serif"/>
                <a:cs typeface="Microsoft Sans Serif"/>
              </a:rPr>
              <a:t> </a:t>
            </a:r>
            <a:r>
              <a:rPr dirty="0" sz="2400" spc="-45">
                <a:latin typeface="Microsoft Sans Serif"/>
                <a:cs typeface="Microsoft Sans Serif"/>
              </a:rPr>
              <a:t>П</a:t>
            </a:r>
            <a:r>
              <a:rPr dirty="0" sz="2400" spc="10">
                <a:latin typeface="Microsoft Sans Serif"/>
                <a:cs typeface="Microsoft Sans Serif"/>
              </a:rPr>
              <a:t>Р</a:t>
            </a:r>
            <a:r>
              <a:rPr dirty="0" sz="2400" spc="10">
                <a:latin typeface="Microsoft Sans Serif"/>
                <a:cs typeface="Microsoft Sans Serif"/>
              </a:rPr>
              <a:t>ОБ</a:t>
            </a:r>
            <a:r>
              <a:rPr dirty="0" sz="2400" spc="-45">
                <a:latin typeface="Microsoft Sans Serif"/>
                <a:cs typeface="Microsoft Sans Serif"/>
              </a:rPr>
              <a:t>Л</a:t>
            </a:r>
            <a:r>
              <a:rPr dirty="0" sz="2400" spc="10">
                <a:latin typeface="Microsoft Sans Serif"/>
                <a:cs typeface="Microsoft Sans Serif"/>
              </a:rPr>
              <a:t>Е</a:t>
            </a:r>
            <a:r>
              <a:rPr dirty="0" sz="2400" spc="10">
                <a:latin typeface="Microsoft Sans Serif"/>
                <a:cs typeface="Microsoft Sans Serif"/>
              </a:rPr>
              <a:t>М</a:t>
            </a:r>
            <a:endParaRPr sz="2400">
              <a:latin typeface="Microsoft Sans Serif"/>
              <a:cs typeface="Microsoft Sans Serif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42439" y="2794000"/>
            <a:ext cx="7517129" cy="44818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980" y="1327480"/>
            <a:ext cx="6026150" cy="775335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2920"/>
              </a:lnSpc>
              <a:spcBef>
                <a:spcPts val="250"/>
              </a:spcBef>
            </a:pPr>
            <a:r>
              <a:rPr dirty="0" sz="2450" spc="-5"/>
              <a:t>ВВЕДЕНИЕ </a:t>
            </a:r>
            <a:r>
              <a:rPr dirty="0" sz="2450" spc="20"/>
              <a:t>В </a:t>
            </a:r>
            <a:r>
              <a:rPr dirty="0" sz="2450" spc="5"/>
              <a:t>ПРЕДМЕТНУЮ </a:t>
            </a:r>
            <a:r>
              <a:rPr dirty="0" sz="2450" spc="10"/>
              <a:t>ОБЛАСТЬ </a:t>
            </a:r>
            <a:r>
              <a:rPr dirty="0" sz="2450" spc="-640"/>
              <a:t> </a:t>
            </a:r>
            <a:r>
              <a:rPr dirty="0" sz="2450" spc="20"/>
              <a:t>(ОПИСАНИЕ</a:t>
            </a:r>
            <a:r>
              <a:rPr dirty="0" sz="2450" spc="40"/>
              <a:t> </a:t>
            </a:r>
            <a:r>
              <a:rPr dirty="0" sz="2450" spc="20"/>
              <a:t>СИТУАЦИИ</a:t>
            </a:r>
            <a:r>
              <a:rPr dirty="0" sz="2450" spc="60"/>
              <a:t> </a:t>
            </a:r>
            <a:r>
              <a:rPr dirty="0" sz="2450" spc="-85"/>
              <a:t>«КАК</a:t>
            </a:r>
            <a:r>
              <a:rPr dirty="0" sz="2450" spc="65"/>
              <a:t> </a:t>
            </a:r>
            <a:r>
              <a:rPr dirty="0" sz="2450" spc="-20"/>
              <a:t>БУДЕТ»)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888288" y="2733532"/>
            <a:ext cx="9067800" cy="2176145"/>
          </a:xfrm>
          <a:prstGeom prst="rect">
            <a:avLst/>
          </a:prstGeom>
        </p:spPr>
        <p:txBody>
          <a:bodyPr wrap="square" lIns="0" tIns="1955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dirty="0" sz="2400">
                <a:latin typeface="Microsoft Sans Serif"/>
                <a:cs typeface="Microsoft Sans Serif"/>
              </a:rPr>
              <a:t>Инструменты</a:t>
            </a:r>
            <a:r>
              <a:rPr dirty="0" sz="2400" spc="-8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анализа</a:t>
            </a:r>
            <a:r>
              <a:rPr dirty="0" sz="2400" spc="-7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проблем:</a:t>
            </a:r>
            <a:endParaRPr sz="2400">
              <a:latin typeface="Microsoft Sans Serif"/>
              <a:cs typeface="Microsoft Sans Serif"/>
            </a:endParaRPr>
          </a:p>
          <a:p>
            <a:pPr algn="ctr" marL="480059">
              <a:lnSpc>
                <a:spcPts val="2810"/>
              </a:lnSpc>
              <a:spcBef>
                <a:spcPts val="1445"/>
              </a:spcBef>
            </a:pPr>
            <a:r>
              <a:rPr dirty="0" sz="2400">
                <a:latin typeface="Microsoft Sans Serif"/>
                <a:cs typeface="Microsoft Sans Serif"/>
              </a:rPr>
              <a:t> </a:t>
            </a:r>
            <a:endParaRPr sz="2400">
              <a:latin typeface="Microsoft Sans Serif"/>
              <a:cs typeface="Microsoft Sans Serif"/>
            </a:endParaRPr>
          </a:p>
          <a:p>
            <a:pPr algn="ctr" marL="492759" marR="5080">
              <a:lnSpc>
                <a:spcPts val="2770"/>
              </a:lnSpc>
              <a:spcBef>
                <a:spcPts val="115"/>
              </a:spcBef>
            </a:pPr>
            <a:r>
              <a:rPr dirty="0" sz="2400" spc="-5">
                <a:latin typeface="Microsoft Sans Serif"/>
                <a:cs typeface="Microsoft Sans Serif"/>
              </a:rPr>
              <a:t>представление инструментов, </a:t>
            </a:r>
            <a:r>
              <a:rPr dirty="0" sz="2400">
                <a:latin typeface="Microsoft Sans Serif"/>
                <a:cs typeface="Microsoft Sans Serif"/>
              </a:rPr>
              <a:t>которые </a:t>
            </a:r>
            <a:r>
              <a:rPr dirty="0" sz="2400" spc="-5">
                <a:latin typeface="Microsoft Sans Serif"/>
                <a:cs typeface="Microsoft Sans Serif"/>
              </a:rPr>
              <a:t>были использованы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при</a:t>
            </a:r>
            <a:r>
              <a:rPr dirty="0" sz="2400">
                <a:latin typeface="Microsoft Sans Serif"/>
                <a:cs typeface="Microsoft Sans Serif"/>
              </a:rPr>
              <a:t> анализе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проблем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(«5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почему?»), </a:t>
            </a:r>
            <a:r>
              <a:rPr dirty="0" sz="2400" spc="-5">
                <a:latin typeface="Microsoft Sans Serif"/>
                <a:cs typeface="Microsoft Sans Serif"/>
              </a:rPr>
              <a:t>диаграмма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Исикавы, 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метод</a:t>
            </a:r>
            <a:r>
              <a:rPr dirty="0" sz="2400" spc="15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Киплинга</a:t>
            </a:r>
            <a:r>
              <a:rPr dirty="0" sz="2400" spc="114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и</a:t>
            </a:r>
            <a:r>
              <a:rPr dirty="0" sz="2400" spc="15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др.)</a:t>
            </a:r>
            <a:r>
              <a:rPr dirty="0" sz="2400" spc="-204">
                <a:latin typeface="Microsoft Sans Serif"/>
                <a:cs typeface="Microsoft Sans Serif"/>
              </a:rPr>
              <a:t> </a:t>
            </a:r>
            <a:r>
              <a:rPr dirty="0" sz="2400" spc="-25">
                <a:latin typeface="Microsoft Sans Serif"/>
                <a:cs typeface="Microsoft Sans Serif"/>
              </a:rPr>
              <a:t>на</a:t>
            </a:r>
            <a:r>
              <a:rPr dirty="0" sz="2400" spc="15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примере</a:t>
            </a:r>
            <a:r>
              <a:rPr dirty="0" sz="2400" spc="114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3-4</a:t>
            </a:r>
            <a:r>
              <a:rPr dirty="0" sz="2400" spc="15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проблем.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9980" y="4873244"/>
            <a:ext cx="59690" cy="19081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175"/>
              </a:lnSpc>
              <a:spcBef>
                <a:spcPts val="105"/>
              </a:spcBef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1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3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75"/>
              </a:lnSpc>
            </a:pPr>
            <a:r>
              <a:rPr dirty="0" sz="1000">
                <a:latin typeface="Microsoft Sans Serif"/>
                <a:cs typeface="Microsoft Sans Serif"/>
              </a:rPr>
              <a:t> </a:t>
            </a:r>
            <a:endParaRPr sz="1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980" y="1327480"/>
            <a:ext cx="6026150" cy="775335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2920"/>
              </a:lnSpc>
              <a:spcBef>
                <a:spcPts val="250"/>
              </a:spcBef>
            </a:pPr>
            <a:r>
              <a:rPr dirty="0" sz="2450" spc="-5"/>
              <a:t>ВВЕДЕНИЕ </a:t>
            </a:r>
            <a:r>
              <a:rPr dirty="0" sz="2450" spc="20"/>
              <a:t>В </a:t>
            </a:r>
            <a:r>
              <a:rPr dirty="0" sz="2450" spc="5"/>
              <a:t>ПРЕДМЕТНУЮ </a:t>
            </a:r>
            <a:r>
              <a:rPr dirty="0" sz="2450" spc="10"/>
              <a:t>ОБЛАСТЬ </a:t>
            </a:r>
            <a:r>
              <a:rPr dirty="0" sz="2450" spc="-640"/>
              <a:t> </a:t>
            </a:r>
            <a:r>
              <a:rPr dirty="0" sz="2450" spc="20"/>
              <a:t>(ОПИСАНИЕ</a:t>
            </a:r>
            <a:r>
              <a:rPr dirty="0" sz="2450" spc="40"/>
              <a:t> </a:t>
            </a:r>
            <a:r>
              <a:rPr dirty="0" sz="2450" spc="20"/>
              <a:t>СИТУАЦИИ</a:t>
            </a:r>
            <a:r>
              <a:rPr dirty="0" sz="2450" spc="60"/>
              <a:t> </a:t>
            </a:r>
            <a:r>
              <a:rPr dirty="0" sz="2450" spc="-85"/>
              <a:t>«КАК</a:t>
            </a:r>
            <a:r>
              <a:rPr dirty="0" sz="2450" spc="65"/>
              <a:t> </a:t>
            </a:r>
            <a:r>
              <a:rPr dirty="0" sz="2450" spc="-20"/>
              <a:t>БУДЕТ»)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1062329" y="2709113"/>
            <a:ext cx="2389505" cy="3937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2400">
                <a:latin typeface="Microsoft Sans Serif"/>
                <a:cs typeface="Microsoft Sans Serif"/>
              </a:rPr>
              <a:t>Анализ</a:t>
            </a:r>
            <a:r>
              <a:rPr dirty="0" sz="2400" spc="-7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проблем</a:t>
            </a:r>
            <a:endParaRPr sz="2400">
              <a:latin typeface="Microsoft Sans Serif"/>
              <a:cs typeface="Microsoft Sans Serif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56741" y="3472306"/>
          <a:ext cx="9305925" cy="1587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2505"/>
                <a:gridCol w="2607310"/>
                <a:gridCol w="1710689"/>
                <a:gridCol w="1893569"/>
                <a:gridCol w="2094865"/>
              </a:tblGrid>
              <a:tr h="462025"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№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397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DB3E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9525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dirty="0" sz="1150" spc="25" b="1">
                          <a:latin typeface="Arial"/>
                          <a:cs typeface="Arial"/>
                        </a:rPr>
                        <a:t>Проблема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397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DB3E0"/>
                    </a:solidFill>
                  </a:tcPr>
                </a:tc>
                <a:tc>
                  <a:txBody>
                    <a:bodyPr/>
                    <a:lstStyle/>
                    <a:p>
                      <a:pPr marL="303530">
                        <a:lnSpc>
                          <a:spcPct val="100000"/>
                        </a:lnSpc>
                        <a:spcBef>
                          <a:spcPts val="1100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Первопричина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397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DB3E0"/>
                    </a:solidFill>
                  </a:tcPr>
                </a:tc>
                <a:tc>
                  <a:txBody>
                    <a:bodyPr/>
                    <a:lstStyle/>
                    <a:p>
                      <a:pPr marL="619125" marR="401320" indent="-21526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150" spc="5" b="1">
                          <a:latin typeface="Arial"/>
                          <a:cs typeface="Arial"/>
                        </a:rPr>
                        <a:t>П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р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е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дл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а</a:t>
                      </a:r>
                      <a:r>
                        <a:rPr dirty="0" sz="1150" spc="5" b="1">
                          <a:latin typeface="Arial"/>
                          <a:cs typeface="Arial"/>
                        </a:rPr>
                        <a:t>г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ае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м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о</a:t>
                      </a:r>
                      <a:r>
                        <a:rPr dirty="0" sz="1150" b="1">
                          <a:latin typeface="Arial"/>
                          <a:cs typeface="Arial"/>
                        </a:rPr>
                        <a:t>е 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решение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527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DB3E0"/>
                    </a:solidFill>
                  </a:tcPr>
                </a:tc>
                <a:tc>
                  <a:txBody>
                    <a:bodyPr/>
                    <a:lstStyle/>
                    <a:p>
                      <a:pPr marL="253365" marR="247650" indent="22860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150" spc="20" b="1">
                          <a:latin typeface="Arial"/>
                          <a:cs typeface="Arial"/>
                        </a:rPr>
                        <a:t>Вклад в </a:t>
                      </a:r>
                      <a:r>
                        <a:rPr dirty="0" sz="1150" spc="25" b="1">
                          <a:latin typeface="Arial"/>
                          <a:cs typeface="Arial"/>
                        </a:rPr>
                        <a:t>достижение </a:t>
                      </a:r>
                      <a:r>
                        <a:rPr dirty="0" sz="1150" spc="-30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5" b="1">
                          <a:latin typeface="Arial"/>
                          <a:cs typeface="Arial"/>
                        </a:rPr>
                        <a:t>цели,</a:t>
                      </a:r>
                      <a:r>
                        <a:rPr dirty="0" sz="115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10" b="1">
                          <a:latin typeface="Arial"/>
                          <a:cs typeface="Arial"/>
                        </a:rPr>
                        <a:t>ед.</a:t>
                      </a:r>
                      <a:r>
                        <a:rPr dirty="0" sz="1150" spc="-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50" spc="20" b="1">
                          <a:latin typeface="Arial"/>
                          <a:cs typeface="Arial"/>
                        </a:rPr>
                        <a:t>измерения*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527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DB3E0"/>
                    </a:solidFill>
                  </a:tcPr>
                </a:tc>
              </a:tr>
              <a:tr h="398145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10287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</a:tr>
              <a:tr h="361187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8445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442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dirty="0" sz="1150" b="1">
                          <a:latin typeface="Arial"/>
                          <a:cs typeface="Arial"/>
                        </a:rPr>
                        <a:t>3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B="0" marT="850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BE3EF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1076045" y="5477002"/>
            <a:ext cx="9190355" cy="9067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ts val="1375"/>
              </a:lnSpc>
              <a:spcBef>
                <a:spcPts val="135"/>
              </a:spcBef>
            </a:pPr>
            <a:r>
              <a:rPr dirty="0" sz="1150" spc="15">
                <a:latin typeface="Microsoft Sans Serif"/>
                <a:cs typeface="Microsoft Sans Serif"/>
              </a:rPr>
              <a:t>*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Указывается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30">
                <a:latin typeface="Microsoft Sans Serif"/>
                <a:cs typeface="Microsoft Sans Serif"/>
              </a:rPr>
              <a:t>с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учётом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поставленных</a:t>
            </a:r>
            <a:r>
              <a:rPr dirty="0" sz="1150" spc="-15">
                <a:latin typeface="Microsoft Sans Serif"/>
                <a:cs typeface="Microsoft Sans Serif"/>
              </a:rPr>
              <a:t> </a:t>
            </a:r>
            <a:r>
              <a:rPr dirty="0" sz="1150" spc="15">
                <a:latin typeface="Microsoft Sans Serif"/>
                <a:cs typeface="Microsoft Sans Serif"/>
              </a:rPr>
              <a:t>целей,</a:t>
            </a:r>
            <a:r>
              <a:rPr dirty="0" sz="1150" spc="-20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например:</a:t>
            </a:r>
            <a:endParaRPr sz="1150">
              <a:latin typeface="Microsoft Sans Serif"/>
              <a:cs typeface="Microsoft Sans Serif"/>
            </a:endParaRPr>
          </a:p>
          <a:p>
            <a:pPr marL="12700" marR="334010">
              <a:lnSpc>
                <a:spcPts val="1370"/>
              </a:lnSpc>
              <a:spcBef>
                <a:spcPts val="50"/>
              </a:spcBef>
              <a:buChar char="-"/>
              <a:tabLst>
                <a:tab pos="95250" algn="l"/>
              </a:tabLst>
            </a:pPr>
            <a:r>
              <a:rPr dirty="0" sz="1150" spc="10">
                <a:latin typeface="Microsoft Sans Serif"/>
                <a:cs typeface="Microsoft Sans Serif"/>
              </a:rPr>
              <a:t>цель: </a:t>
            </a:r>
            <a:r>
              <a:rPr dirty="0" sz="1150" spc="25">
                <a:latin typeface="Microsoft Sans Serif"/>
                <a:cs typeface="Microsoft Sans Serif"/>
              </a:rPr>
              <a:t>сократить </a:t>
            </a:r>
            <a:r>
              <a:rPr dirty="0" sz="1150" spc="20">
                <a:latin typeface="Microsoft Sans Serif"/>
                <a:cs typeface="Microsoft Sans Serif"/>
              </a:rPr>
              <a:t>время </a:t>
            </a:r>
            <a:r>
              <a:rPr dirty="0" sz="1150" spc="25">
                <a:latin typeface="Microsoft Sans Serif"/>
                <a:cs typeface="Microsoft Sans Serif"/>
              </a:rPr>
              <a:t>протекания процесса </a:t>
            </a:r>
            <a:r>
              <a:rPr dirty="0" sz="1150" spc="15">
                <a:latin typeface="Microsoft Sans Serif"/>
                <a:cs typeface="Microsoft Sans Serif"/>
              </a:rPr>
              <a:t>(тогда </a:t>
            </a:r>
            <a:r>
              <a:rPr dirty="0" sz="1150" spc="20">
                <a:latin typeface="Microsoft Sans Serif"/>
                <a:cs typeface="Microsoft Sans Serif"/>
              </a:rPr>
              <a:t>вклад </a:t>
            </a:r>
            <a:r>
              <a:rPr dirty="0" sz="1150" spc="35">
                <a:latin typeface="Microsoft Sans Serif"/>
                <a:cs typeface="Microsoft Sans Serif"/>
              </a:rPr>
              <a:t>в </a:t>
            </a:r>
            <a:r>
              <a:rPr dirty="0" sz="1150" spc="20">
                <a:latin typeface="Microsoft Sans Serif"/>
                <a:cs typeface="Microsoft Sans Serif"/>
              </a:rPr>
              <a:t>достижение цели показывает сколько минут, </a:t>
            </a:r>
            <a:r>
              <a:rPr dirty="0" sz="1150" spc="25">
                <a:latin typeface="Microsoft Sans Serif"/>
                <a:cs typeface="Microsoft Sans Serif"/>
              </a:rPr>
              <a:t>часов, дней </a:t>
            </a:r>
            <a:r>
              <a:rPr dirty="0" sz="1150" spc="5">
                <a:latin typeface="Microsoft Sans Serif"/>
                <a:cs typeface="Microsoft Sans Serif"/>
              </a:rPr>
              <a:t>и </a:t>
            </a:r>
            <a:r>
              <a:rPr dirty="0" sz="1150" spc="15">
                <a:latin typeface="Microsoft Sans Serif"/>
                <a:cs typeface="Microsoft Sans Serif"/>
              </a:rPr>
              <a:t>т.д. </a:t>
            </a:r>
            <a:r>
              <a:rPr dirty="0" sz="1150" spc="-29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планируется</a:t>
            </a:r>
            <a:r>
              <a:rPr dirty="0" sz="1150" spc="1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сэкономить,</a:t>
            </a:r>
            <a:r>
              <a:rPr dirty="0" sz="1150" spc="1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внедряя</a:t>
            </a:r>
            <a:r>
              <a:rPr dirty="0" sz="1150" spc="15">
                <a:latin typeface="Microsoft Sans Serif"/>
                <a:cs typeface="Microsoft Sans Serif"/>
              </a:rPr>
              <a:t> </a:t>
            </a:r>
            <a:r>
              <a:rPr dirty="0" sz="1150" spc="25">
                <a:latin typeface="Microsoft Sans Serif"/>
                <a:cs typeface="Microsoft Sans Serif"/>
              </a:rPr>
              <a:t>данное</a:t>
            </a:r>
            <a:r>
              <a:rPr dirty="0" sz="1150" spc="50">
                <a:latin typeface="Microsoft Sans Serif"/>
                <a:cs typeface="Microsoft Sans Serif"/>
              </a:rPr>
              <a:t> </a:t>
            </a:r>
            <a:r>
              <a:rPr dirty="0" sz="1150" spc="15">
                <a:latin typeface="Microsoft Sans Serif"/>
                <a:cs typeface="Microsoft Sans Serif"/>
              </a:rPr>
              <a:t>решение);</a:t>
            </a:r>
            <a:endParaRPr sz="1150">
              <a:latin typeface="Microsoft Sans Serif"/>
              <a:cs typeface="Microsoft Sans Serif"/>
            </a:endParaRPr>
          </a:p>
          <a:p>
            <a:pPr marL="12700" marR="5080">
              <a:lnSpc>
                <a:spcPts val="1370"/>
              </a:lnSpc>
              <a:spcBef>
                <a:spcPts val="35"/>
              </a:spcBef>
              <a:buChar char="-"/>
              <a:tabLst>
                <a:tab pos="95250" algn="l"/>
              </a:tabLst>
            </a:pPr>
            <a:r>
              <a:rPr dirty="0" sz="1150" spc="10">
                <a:latin typeface="Microsoft Sans Serif"/>
                <a:cs typeface="Microsoft Sans Serif"/>
              </a:rPr>
              <a:t>цель: </a:t>
            </a:r>
            <a:r>
              <a:rPr dirty="0" sz="1150" spc="20">
                <a:latin typeface="Microsoft Sans Serif"/>
                <a:cs typeface="Microsoft Sans Serif"/>
              </a:rPr>
              <a:t>повысить удовлетворённость </a:t>
            </a:r>
            <a:r>
              <a:rPr dirty="0" sz="1150" spc="15">
                <a:latin typeface="Microsoft Sans Serif"/>
                <a:cs typeface="Microsoft Sans Serif"/>
              </a:rPr>
              <a:t>(тогда </a:t>
            </a:r>
            <a:r>
              <a:rPr dirty="0" sz="1150" spc="20">
                <a:latin typeface="Microsoft Sans Serif"/>
                <a:cs typeface="Microsoft Sans Serif"/>
              </a:rPr>
              <a:t>указывается, </a:t>
            </a:r>
            <a:r>
              <a:rPr dirty="0" sz="1150" spc="25">
                <a:latin typeface="Microsoft Sans Serif"/>
                <a:cs typeface="Microsoft Sans Serif"/>
              </a:rPr>
              <a:t>насколько планируется </a:t>
            </a:r>
            <a:r>
              <a:rPr dirty="0" sz="1150" spc="20">
                <a:latin typeface="Microsoft Sans Serif"/>
                <a:cs typeface="Microsoft Sans Serif"/>
              </a:rPr>
              <a:t>повысить удовлетворённость после внедрения </a:t>
            </a:r>
            <a:r>
              <a:rPr dirty="0" sz="1150" spc="2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данного</a:t>
            </a:r>
            <a:r>
              <a:rPr dirty="0" sz="1150" spc="45">
                <a:latin typeface="Microsoft Sans Serif"/>
                <a:cs typeface="Microsoft Sans Serif"/>
              </a:rPr>
              <a:t> </a:t>
            </a:r>
            <a:r>
              <a:rPr dirty="0" sz="1150" spc="20">
                <a:latin typeface="Microsoft Sans Serif"/>
                <a:cs typeface="Microsoft Sans Serif"/>
              </a:rPr>
              <a:t>решения)</a:t>
            </a:r>
            <a:endParaRPr sz="11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980" y="1213180"/>
            <a:ext cx="6026150" cy="770890"/>
          </a:xfrm>
          <a:prstGeom prst="rect"/>
        </p:spPr>
        <p:txBody>
          <a:bodyPr wrap="square" lIns="0" tIns="35560" rIns="0" bIns="0" rtlCol="0" vert="horz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280"/>
              </a:spcBef>
            </a:pPr>
            <a:r>
              <a:rPr dirty="0" sz="2450" spc="-5"/>
              <a:t>ВВЕДЕНИЕ </a:t>
            </a:r>
            <a:r>
              <a:rPr dirty="0" sz="2450" spc="20"/>
              <a:t>В </a:t>
            </a:r>
            <a:r>
              <a:rPr dirty="0" sz="2450" spc="5"/>
              <a:t>ПРЕДМЕТНУЮ </a:t>
            </a:r>
            <a:r>
              <a:rPr dirty="0" sz="2450" spc="10"/>
              <a:t>ОБЛАСТЬ </a:t>
            </a:r>
            <a:r>
              <a:rPr dirty="0" sz="2450" spc="-640"/>
              <a:t> </a:t>
            </a:r>
            <a:r>
              <a:rPr dirty="0" sz="2450" spc="20"/>
              <a:t>(ОПИСАНИЕ</a:t>
            </a:r>
            <a:r>
              <a:rPr dirty="0" sz="2450" spc="40"/>
              <a:t> </a:t>
            </a:r>
            <a:r>
              <a:rPr dirty="0" sz="2450" spc="20"/>
              <a:t>СИТУАЦИИ</a:t>
            </a:r>
            <a:r>
              <a:rPr dirty="0" sz="2450" spc="60"/>
              <a:t> </a:t>
            </a:r>
            <a:r>
              <a:rPr dirty="0" sz="2450" spc="-85"/>
              <a:t>«КАК</a:t>
            </a:r>
            <a:r>
              <a:rPr dirty="0" sz="2450" spc="65"/>
              <a:t> </a:t>
            </a:r>
            <a:r>
              <a:rPr dirty="0" sz="2450" spc="-20"/>
              <a:t>БУДЕТ»)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888288" y="2798302"/>
            <a:ext cx="8866505" cy="2499995"/>
          </a:xfrm>
          <a:prstGeom prst="rect">
            <a:avLst/>
          </a:prstGeom>
        </p:spPr>
        <p:txBody>
          <a:bodyPr wrap="square" lIns="0" tIns="1905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dirty="0" sz="2400">
                <a:latin typeface="Microsoft Sans Serif"/>
                <a:cs typeface="Microsoft Sans Serif"/>
              </a:rPr>
              <a:t>КАРТА</a:t>
            </a:r>
            <a:r>
              <a:rPr dirty="0" sz="2400" spc="459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ИДЕАЛЬНОГО</a:t>
            </a:r>
            <a:r>
              <a:rPr dirty="0" sz="2400" spc="500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СОСТОЯНИЯ:</a:t>
            </a:r>
            <a:endParaRPr sz="2400">
              <a:latin typeface="Microsoft Sans Serif"/>
              <a:cs typeface="Microsoft Sans Serif"/>
            </a:endParaRPr>
          </a:p>
          <a:p>
            <a:pPr algn="ctr" marL="812800" marR="137795">
              <a:lnSpc>
                <a:spcPts val="2770"/>
              </a:lnSpc>
              <a:spcBef>
                <a:spcPts val="1590"/>
              </a:spcBef>
            </a:pPr>
            <a:r>
              <a:rPr dirty="0" sz="2400" spc="-5">
                <a:latin typeface="Microsoft Sans Serif"/>
                <a:cs typeface="Microsoft Sans Serif"/>
              </a:rPr>
              <a:t>представление </a:t>
            </a:r>
            <a:r>
              <a:rPr dirty="0" sz="2400">
                <a:latin typeface="Microsoft Sans Serif"/>
                <a:cs typeface="Microsoft Sans Serif"/>
              </a:rPr>
              <a:t>карты </a:t>
            </a:r>
            <a:r>
              <a:rPr dirty="0" sz="2400" spc="-5">
                <a:latin typeface="Microsoft Sans Serif"/>
                <a:cs typeface="Microsoft Sans Serif"/>
              </a:rPr>
              <a:t>идеального </a:t>
            </a:r>
            <a:r>
              <a:rPr dirty="0" sz="2400">
                <a:latin typeface="Microsoft Sans Serif"/>
                <a:cs typeface="Microsoft Sans Serif"/>
              </a:rPr>
              <a:t>состояния </a:t>
            </a:r>
            <a:r>
              <a:rPr dirty="0" sz="2400" spc="-5">
                <a:latin typeface="Microsoft Sans Serif"/>
                <a:cs typeface="Microsoft Sans Serif"/>
              </a:rPr>
              <a:t>процесса,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то</a:t>
            </a:r>
            <a:r>
              <a:rPr dirty="0" sz="2400" spc="19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есть</a:t>
            </a:r>
            <a:r>
              <a:rPr dirty="0" sz="2400" spc="15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такого</a:t>
            </a:r>
            <a:r>
              <a:rPr dirty="0" sz="2400" spc="-204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состояния</a:t>
            </a:r>
            <a:r>
              <a:rPr dirty="0" sz="2400" spc="19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процесса</a:t>
            </a:r>
            <a:r>
              <a:rPr dirty="0" sz="2400" spc="190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(при</a:t>
            </a:r>
            <a:r>
              <a:rPr dirty="0" sz="2400" spc="19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наличии</a:t>
            </a:r>
            <a:endParaRPr sz="2400">
              <a:latin typeface="Microsoft Sans Serif"/>
              <a:cs typeface="Microsoft Sans Serif"/>
            </a:endParaRPr>
          </a:p>
          <a:p>
            <a:pPr algn="ctr" marL="676910">
              <a:lnSpc>
                <a:spcPts val="2615"/>
              </a:lnSpc>
            </a:pPr>
            <a:r>
              <a:rPr dirty="0" sz="2400">
                <a:latin typeface="Microsoft Sans Serif"/>
                <a:cs typeface="Microsoft Sans Serif"/>
              </a:rPr>
              <a:t>всех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необходимых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материальных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ресурсов</a:t>
            </a:r>
            <a:r>
              <a:rPr dirty="0" sz="2400" spc="10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и</a:t>
            </a:r>
            <a:r>
              <a:rPr dirty="0" sz="2400" spc="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отсутствии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endParaRPr sz="2400">
              <a:latin typeface="Microsoft Sans Serif"/>
              <a:cs typeface="Microsoft Sans Serif"/>
            </a:endParaRPr>
          </a:p>
          <a:p>
            <a:pPr algn="ctr" marL="1736725" marR="1132205">
              <a:lnSpc>
                <a:spcPts val="2630"/>
              </a:lnSpc>
              <a:spcBef>
                <a:spcPts val="245"/>
              </a:spcBef>
            </a:pPr>
            <a:r>
              <a:rPr dirty="0" sz="2400">
                <a:latin typeface="Microsoft Sans Serif"/>
                <a:cs typeface="Microsoft Sans Serif"/>
              </a:rPr>
              <a:t>административных</a:t>
            </a:r>
            <a:r>
              <a:rPr dirty="0" sz="2400" spc="-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барьеров),</a:t>
            </a:r>
            <a:r>
              <a:rPr dirty="0" sz="2400" spc="-50">
                <a:latin typeface="Microsoft Sans Serif"/>
                <a:cs typeface="Microsoft Sans Serif"/>
              </a:rPr>
              <a:t> </a:t>
            </a:r>
            <a:r>
              <a:rPr dirty="0" sz="2400" spc="20">
                <a:latin typeface="Microsoft Sans Serif"/>
                <a:cs typeface="Microsoft Sans Serif"/>
              </a:rPr>
              <a:t>к</a:t>
            </a:r>
            <a:r>
              <a:rPr dirty="0" sz="2400" spc="-5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которому </a:t>
            </a:r>
            <a:r>
              <a:rPr dirty="0" sz="2400" spc="-6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необходимо</a:t>
            </a:r>
            <a:r>
              <a:rPr dirty="0" sz="2400" spc="-70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стремиться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9980" y="618566"/>
            <a:ext cx="5981700" cy="775335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2920"/>
              </a:lnSpc>
              <a:spcBef>
                <a:spcPts val="250"/>
              </a:spcBef>
            </a:pPr>
            <a:r>
              <a:rPr dirty="0" sz="2450" spc="-5"/>
              <a:t>ВВЕДЕНИЕ</a:t>
            </a:r>
            <a:r>
              <a:rPr dirty="0" sz="2450" spc="-75"/>
              <a:t> </a:t>
            </a:r>
            <a:r>
              <a:rPr dirty="0" sz="2450" spc="20"/>
              <a:t>В</a:t>
            </a:r>
            <a:r>
              <a:rPr dirty="0" sz="2450" spc="-80"/>
              <a:t> </a:t>
            </a:r>
            <a:r>
              <a:rPr dirty="0" sz="2450" spc="5"/>
              <a:t>ПРЕДМЕТНУЮ</a:t>
            </a:r>
            <a:r>
              <a:rPr dirty="0" sz="2450" spc="-50"/>
              <a:t> </a:t>
            </a:r>
            <a:r>
              <a:rPr dirty="0" sz="2450" spc="10"/>
              <a:t>ОБЛАСТЬ </a:t>
            </a:r>
            <a:r>
              <a:rPr dirty="0" sz="2450" spc="-635"/>
              <a:t> </a:t>
            </a:r>
            <a:r>
              <a:rPr dirty="0" sz="2450" spc="20"/>
              <a:t>(ОПИСАНИЕ</a:t>
            </a:r>
            <a:r>
              <a:rPr dirty="0" sz="2450" spc="30"/>
              <a:t> </a:t>
            </a:r>
            <a:r>
              <a:rPr dirty="0" sz="2450" spc="20"/>
              <a:t>СИТУАЦИИ</a:t>
            </a:r>
            <a:r>
              <a:rPr dirty="0" sz="2450" spc="50"/>
              <a:t> </a:t>
            </a:r>
            <a:r>
              <a:rPr dirty="0" sz="2450" spc="-110"/>
              <a:t>КАК</a:t>
            </a:r>
            <a:r>
              <a:rPr dirty="0" sz="2450" spc="55"/>
              <a:t> </a:t>
            </a:r>
            <a:r>
              <a:rPr dirty="0" sz="2450" spc="-15"/>
              <a:t>БУДЕТ»)</a:t>
            </a:r>
            <a:endParaRPr sz="2450"/>
          </a:p>
        </p:txBody>
      </p:sp>
      <p:sp>
        <p:nvSpPr>
          <p:cNvPr id="3" name="object 3"/>
          <p:cNvSpPr txBox="1"/>
          <p:nvPr/>
        </p:nvSpPr>
        <p:spPr>
          <a:xfrm>
            <a:off x="888288" y="2226167"/>
            <a:ext cx="9030970" cy="1457325"/>
          </a:xfrm>
          <a:prstGeom prst="rect">
            <a:avLst/>
          </a:prstGeom>
        </p:spPr>
        <p:txBody>
          <a:bodyPr wrap="square" lIns="0" tIns="1860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65"/>
              </a:spcBef>
            </a:pPr>
            <a:r>
              <a:rPr dirty="0" sz="2400">
                <a:latin typeface="Microsoft Sans Serif"/>
                <a:cs typeface="Microsoft Sans Serif"/>
              </a:rPr>
              <a:t>КАРТА</a:t>
            </a:r>
            <a:r>
              <a:rPr dirty="0" sz="2400" spc="-114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ЦЕЛЕВОГО</a:t>
            </a:r>
            <a:r>
              <a:rPr dirty="0" sz="2400" spc="-114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СОСТОЯНИЯ:</a:t>
            </a:r>
            <a:endParaRPr sz="2400">
              <a:latin typeface="Microsoft Sans Serif"/>
              <a:cs typeface="Microsoft Sans Serif"/>
            </a:endParaRPr>
          </a:p>
          <a:p>
            <a:pPr algn="ctr" marL="435609">
              <a:lnSpc>
                <a:spcPts val="2825"/>
              </a:lnSpc>
              <a:spcBef>
                <a:spcPts val="1370"/>
              </a:spcBef>
            </a:pPr>
            <a:r>
              <a:rPr dirty="0" sz="2400" spc="-5">
                <a:latin typeface="Microsoft Sans Serif"/>
                <a:cs typeface="Microsoft Sans Serif"/>
              </a:rPr>
              <a:t>представление</a:t>
            </a:r>
            <a:r>
              <a:rPr dirty="0" sz="2400" spc="-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карты</a:t>
            </a:r>
            <a:r>
              <a:rPr dirty="0" sz="2400" spc="-2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целевого</a:t>
            </a:r>
            <a:r>
              <a:rPr dirty="0" sz="2400" spc="-6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состояния</a:t>
            </a:r>
            <a:r>
              <a:rPr dirty="0" sz="2400" spc="-2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процесса</a:t>
            </a:r>
            <a:endParaRPr sz="2400">
              <a:latin typeface="Microsoft Sans Serif"/>
              <a:cs typeface="Microsoft Sans Serif"/>
            </a:endParaRPr>
          </a:p>
          <a:p>
            <a:pPr algn="ctr" marL="507365">
              <a:lnSpc>
                <a:spcPts val="2830"/>
              </a:lnSpc>
            </a:pPr>
            <a:r>
              <a:rPr dirty="0" sz="2400" spc="20">
                <a:latin typeface="Microsoft Sans Serif"/>
                <a:cs typeface="Microsoft Sans Serif"/>
              </a:rPr>
              <a:t>с</a:t>
            </a:r>
            <a:r>
              <a:rPr dirty="0" sz="2400" spc="-135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указанием</a:t>
            </a:r>
            <a:r>
              <a:rPr dirty="0" sz="2400" spc="-13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изменений</a:t>
            </a:r>
            <a:r>
              <a:rPr dirty="0" sz="2400" spc="-100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по</a:t>
            </a:r>
            <a:r>
              <a:rPr dirty="0" sz="2400" spc="-130">
                <a:latin typeface="Microsoft Sans Serif"/>
                <a:cs typeface="Microsoft Sans Serif"/>
              </a:rPr>
              <a:t> </a:t>
            </a:r>
            <a:r>
              <a:rPr dirty="0" sz="2400" spc="-10">
                <a:latin typeface="Microsoft Sans Serif"/>
                <a:cs typeface="Microsoft Sans Serif"/>
              </a:rPr>
              <a:t>времени,</a:t>
            </a:r>
            <a:r>
              <a:rPr dirty="0" sz="2400" spc="-135">
                <a:latin typeface="Microsoft Sans Serif"/>
                <a:cs typeface="Microsoft Sans Serif"/>
              </a:rPr>
              <a:t> </a:t>
            </a:r>
            <a:r>
              <a:rPr dirty="0" sz="2400">
                <a:latin typeface="Microsoft Sans Serif"/>
                <a:cs typeface="Microsoft Sans Serif"/>
              </a:rPr>
              <a:t>структуре,</a:t>
            </a:r>
            <a:r>
              <a:rPr dirty="0" sz="2400" spc="-130">
                <a:latin typeface="Microsoft Sans Serif"/>
                <a:cs typeface="Microsoft Sans Serif"/>
              </a:rPr>
              <a:t> </a:t>
            </a:r>
            <a:r>
              <a:rPr dirty="0" sz="2400" spc="-5">
                <a:latin typeface="Microsoft Sans Serif"/>
                <a:cs typeface="Microsoft Sans Serif"/>
              </a:rPr>
              <a:t>участникам</a:t>
            </a:r>
            <a:r>
              <a:rPr dirty="0" sz="2400">
                <a:latin typeface="Microsoft Sans Serif"/>
                <a:cs typeface="Microsoft Sans Serif"/>
              </a:rPr>
              <a:t> 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6337" y="6318605"/>
            <a:ext cx="4662170" cy="404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-15">
                <a:solidFill>
                  <a:srgbClr val="1F477B"/>
                </a:solidFill>
                <a:latin typeface="Microsoft Sans Serif"/>
                <a:cs typeface="Microsoft Sans Serif"/>
              </a:rPr>
              <a:t>ЦЕЛЬ</a:t>
            </a:r>
            <a:r>
              <a:rPr dirty="0" sz="2450" spc="-75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15">
                <a:solidFill>
                  <a:srgbClr val="1F477B"/>
                </a:solidFill>
                <a:latin typeface="Microsoft Sans Serif"/>
                <a:cs typeface="Microsoft Sans Serif"/>
              </a:rPr>
              <a:t>И</a:t>
            </a:r>
            <a:r>
              <a:rPr dirty="0" sz="2450" spc="-8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 spc="5">
                <a:solidFill>
                  <a:srgbClr val="1F477B"/>
                </a:solidFill>
                <a:latin typeface="Microsoft Sans Serif"/>
                <a:cs typeface="Microsoft Sans Serif"/>
              </a:rPr>
              <a:t>РЕЗУЛЬТАТ</a:t>
            </a:r>
            <a:r>
              <a:rPr dirty="0" sz="2450" spc="-50">
                <a:solidFill>
                  <a:srgbClr val="1F477B"/>
                </a:solidFill>
                <a:latin typeface="Microsoft Sans Serif"/>
                <a:cs typeface="Microsoft Sans Serif"/>
              </a:rPr>
              <a:t> </a:t>
            </a:r>
            <a:r>
              <a:rPr dirty="0" sz="2450">
                <a:solidFill>
                  <a:srgbClr val="1F477B"/>
                </a:solidFill>
                <a:latin typeface="Microsoft Sans Serif"/>
                <a:cs typeface="Microsoft Sans Serif"/>
              </a:rPr>
              <a:t>ПРОЕКТА</a:t>
            </a:r>
            <a:endParaRPr sz="245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4996" y="6839407"/>
            <a:ext cx="9459595" cy="5080"/>
          </a:xfrm>
          <a:custGeom>
            <a:avLst/>
            <a:gdLst/>
            <a:ahLst/>
            <a:cxnLst/>
            <a:rect l="l" t="t" r="r" b="b"/>
            <a:pathLst>
              <a:path w="9459595" h="5079">
                <a:moveTo>
                  <a:pt x="9459214" y="0"/>
                </a:moveTo>
                <a:lnTo>
                  <a:pt x="0" y="0"/>
                </a:lnTo>
                <a:lnTo>
                  <a:pt x="0" y="4571"/>
                </a:lnTo>
                <a:lnTo>
                  <a:pt x="9459214" y="4571"/>
                </a:lnTo>
                <a:lnTo>
                  <a:pt x="94592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Muzyleva</dc:creator>
  <dc:title>УПРАВЛЕНИЕ</dc:title>
  <dcterms:created xsi:type="dcterms:W3CDTF">2024-08-21T08:52:52Z</dcterms:created>
  <dcterms:modified xsi:type="dcterms:W3CDTF">2024-08-21T08:52:52Z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2024-08-21T00:00:00Z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2024-08-21T00:00:00Z</vt:filetime>
  </property>
</Properties>
</file>