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693400" cy="7562850"/>
  <p:notesSz cx="10693400" cy="7562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3028" y="594105"/>
            <a:ext cx="9267342" cy="766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69568" y="1625219"/>
            <a:ext cx="9464040" cy="2132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9969" y="749935"/>
            <a:ext cx="1009015" cy="118236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9268" y="2728722"/>
            <a:ext cx="7471409" cy="32956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10">
                <a:solidFill>
                  <a:srgbClr val="17365D"/>
                </a:solidFill>
              </a:rPr>
              <a:t>Администрация</a:t>
            </a:r>
            <a:r>
              <a:rPr dirty="0" sz="2000" spc="-25">
                <a:solidFill>
                  <a:srgbClr val="17365D"/>
                </a:solidFill>
              </a:rPr>
              <a:t> </a:t>
            </a:r>
            <a:r>
              <a:rPr dirty="0" sz="2000" spc="-10">
                <a:solidFill>
                  <a:srgbClr val="17365D"/>
                </a:solidFill>
              </a:rPr>
              <a:t>муниципального</a:t>
            </a:r>
            <a:r>
              <a:rPr dirty="0" sz="2000" spc="-20">
                <a:solidFill>
                  <a:srgbClr val="17365D"/>
                </a:solidFill>
              </a:rPr>
              <a:t> </a:t>
            </a:r>
            <a:r>
              <a:rPr dirty="0" sz="2000">
                <a:solidFill>
                  <a:srgbClr val="17365D"/>
                </a:solidFill>
              </a:rPr>
              <a:t>района</a:t>
            </a:r>
            <a:r>
              <a:rPr dirty="0" sz="2000" spc="-20">
                <a:solidFill>
                  <a:srgbClr val="17365D"/>
                </a:solidFill>
              </a:rPr>
              <a:t> </a:t>
            </a:r>
            <a:r>
              <a:rPr dirty="0" sz="2000" spc="-10">
                <a:solidFill>
                  <a:srgbClr val="17365D"/>
                </a:solidFill>
              </a:rPr>
              <a:t>«Ракитянский</a:t>
            </a:r>
            <a:r>
              <a:rPr dirty="0" sz="2000" spc="-45">
                <a:solidFill>
                  <a:srgbClr val="17365D"/>
                </a:solidFill>
              </a:rPr>
              <a:t> </a:t>
            </a:r>
            <a:r>
              <a:rPr dirty="0" sz="2000" spc="-10">
                <a:solidFill>
                  <a:srgbClr val="17365D"/>
                </a:solidFill>
              </a:rPr>
              <a:t>район»</a:t>
            </a:r>
            <a:endParaRPr sz="2000"/>
          </a:p>
        </p:txBody>
      </p:sp>
      <p:sp>
        <p:nvSpPr>
          <p:cNvPr id="4" name="object 4" descr=""/>
          <p:cNvSpPr txBox="1"/>
          <p:nvPr/>
        </p:nvSpPr>
        <p:spPr>
          <a:xfrm>
            <a:off x="1109268" y="3146551"/>
            <a:ext cx="8293734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280400" algn="l"/>
              </a:tabLst>
            </a:pP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Управление/наименование</a:t>
            </a:r>
            <a:r>
              <a:rPr dirty="0" sz="2000" spc="254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хозяйствующего</a:t>
            </a:r>
            <a:r>
              <a:rPr dirty="0" sz="2000" spc="245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субъекта </a:t>
            </a:r>
            <a:r>
              <a:rPr dirty="0" u="sng" sz="2000">
                <a:solidFill>
                  <a:srgbClr val="17365D"/>
                </a:solidFill>
                <a:uFill>
                  <a:solidFill>
                    <a:srgbClr val="17365D"/>
                  </a:solidFill>
                </a:uFill>
                <a:latin typeface="Times New Roman"/>
                <a:cs typeface="Times New Roman"/>
              </a:rPr>
              <a:t>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60500" y="4502861"/>
            <a:ext cx="5248275" cy="862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3290"/>
              </a:lnSpc>
              <a:spcBef>
                <a:spcPts val="110"/>
              </a:spcBef>
            </a:pPr>
            <a:r>
              <a:rPr dirty="0" sz="2800" spc="-10">
                <a:solidFill>
                  <a:srgbClr val="1F477B"/>
                </a:solidFill>
                <a:latin typeface="Microsoft Sans Serif"/>
                <a:cs typeface="Microsoft Sans Serif"/>
              </a:rPr>
              <a:t>ПРЕЗЕНТАЦИЯ</a:t>
            </a:r>
            <a:r>
              <a:rPr dirty="0" sz="2800" spc="-11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800" spc="-10">
                <a:solidFill>
                  <a:srgbClr val="1F477B"/>
                </a:solidFill>
                <a:latin typeface="Microsoft Sans Serif"/>
                <a:cs typeface="Microsoft Sans Serif"/>
              </a:rPr>
              <a:t>ПРОЕКТА</a:t>
            </a:r>
            <a:endParaRPr sz="2800">
              <a:latin typeface="Microsoft Sans Serif"/>
              <a:cs typeface="Microsoft Sans Serif"/>
            </a:endParaRPr>
          </a:p>
          <a:p>
            <a:pPr marL="12700">
              <a:lnSpc>
                <a:spcPts val="3290"/>
              </a:lnSpc>
            </a:pPr>
            <a:r>
              <a:rPr dirty="0" sz="2800" spc="-10">
                <a:solidFill>
                  <a:srgbClr val="1F477B"/>
                </a:solidFill>
                <a:latin typeface="Microsoft Sans Serif"/>
                <a:cs typeface="Microsoft Sans Serif"/>
              </a:rPr>
              <a:t>«НАИМЕНОВАНИЕ</a:t>
            </a:r>
            <a:r>
              <a:rPr dirty="0" sz="2800" spc="-7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800" spc="-10">
                <a:solidFill>
                  <a:srgbClr val="1F477B"/>
                </a:solidFill>
                <a:latin typeface="Microsoft Sans Serif"/>
                <a:cs typeface="Microsoft Sans Serif"/>
              </a:rPr>
              <a:t>ПРОЕКТА»</a:t>
            </a:r>
            <a:endParaRPr sz="2800">
              <a:latin typeface="Microsoft Sans Serif"/>
              <a:cs typeface="Microsoft Sans Serif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60500" y="5954648"/>
            <a:ext cx="2430780" cy="870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860"/>
              </a:lnSpc>
              <a:spcBef>
                <a:spcPts val="105"/>
              </a:spcBef>
            </a:pPr>
            <a:r>
              <a:rPr dirty="0" sz="1600" spc="-10">
                <a:solidFill>
                  <a:srgbClr val="575757"/>
                </a:solidFill>
                <a:latin typeface="Microsoft Sans Serif"/>
                <a:cs typeface="Microsoft Sans Serif"/>
              </a:rPr>
              <a:t>Должность</a:t>
            </a:r>
            <a:endParaRPr sz="1600">
              <a:latin typeface="Microsoft Sans Serif"/>
              <a:cs typeface="Microsoft Sans Serif"/>
            </a:endParaRPr>
          </a:p>
          <a:p>
            <a:pPr marL="12700">
              <a:lnSpc>
                <a:spcPts val="1860"/>
              </a:lnSpc>
            </a:pPr>
            <a:r>
              <a:rPr dirty="0" sz="1600" b="1">
                <a:solidFill>
                  <a:srgbClr val="575757"/>
                </a:solidFill>
                <a:latin typeface="Arial"/>
                <a:cs typeface="Arial"/>
              </a:rPr>
              <a:t>Фамилия</a:t>
            </a:r>
            <a:r>
              <a:rPr dirty="0" sz="1600" spc="-45" b="1">
                <a:solidFill>
                  <a:srgbClr val="575757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575757"/>
                </a:solidFill>
                <a:latin typeface="Arial"/>
                <a:cs typeface="Arial"/>
              </a:rPr>
              <a:t>Имя</a:t>
            </a:r>
            <a:r>
              <a:rPr dirty="0" sz="1600" spc="-45" b="1">
                <a:solidFill>
                  <a:srgbClr val="575757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575757"/>
                </a:solidFill>
                <a:latin typeface="Arial"/>
                <a:cs typeface="Arial"/>
              </a:rPr>
              <a:t>Отчество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200">
                <a:solidFill>
                  <a:srgbClr val="575757"/>
                </a:solidFill>
                <a:latin typeface="Microsoft Sans Serif"/>
                <a:cs typeface="Microsoft Sans Serif"/>
              </a:rPr>
              <a:t>п.</a:t>
            </a:r>
            <a:r>
              <a:rPr dirty="0" sz="1200" spc="-25">
                <a:solidFill>
                  <a:srgbClr val="57575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575757"/>
                </a:solidFill>
                <a:latin typeface="Microsoft Sans Serif"/>
                <a:cs typeface="Microsoft Sans Serif"/>
              </a:rPr>
              <a:t>Ракитное,</a:t>
            </a:r>
            <a:r>
              <a:rPr dirty="0" sz="1200" spc="-5">
                <a:solidFill>
                  <a:srgbClr val="57575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575757"/>
                </a:solidFill>
                <a:latin typeface="Microsoft Sans Serif"/>
                <a:cs typeface="Microsoft Sans Serif"/>
              </a:rPr>
              <a:t>20_</a:t>
            </a:r>
            <a:r>
              <a:rPr dirty="0" sz="1200" spc="-10">
                <a:solidFill>
                  <a:srgbClr val="575757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575757"/>
                </a:solidFill>
                <a:latin typeface="Microsoft Sans Serif"/>
                <a:cs typeface="Microsoft Sans Serif"/>
              </a:rPr>
              <a:t>год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2169" rIns="0" bIns="0" rtlCol="0" vert="horz">
            <a:spAutoFit/>
          </a:bodyPr>
          <a:lstStyle/>
          <a:p>
            <a:pPr marL="189230">
              <a:lnSpc>
                <a:spcPct val="100000"/>
              </a:lnSpc>
              <a:spcBef>
                <a:spcPts val="95"/>
              </a:spcBef>
            </a:pPr>
            <a:r>
              <a:rPr dirty="0" spc="-20"/>
              <a:t>КОНТАКТНЫЕ</a:t>
            </a:r>
            <a:r>
              <a:rPr dirty="0" spc="-65"/>
              <a:t> </a:t>
            </a:r>
            <a:r>
              <a:rPr dirty="0" spc="-10"/>
              <a:t>ДАННЫЕ: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466082" y="1671343"/>
            <a:ext cx="2508885" cy="3345815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700" spc="-20">
                <a:solidFill>
                  <a:srgbClr val="17365D"/>
                </a:solidFill>
                <a:latin typeface="Microsoft Sans Serif"/>
                <a:cs typeface="Microsoft Sans Serif"/>
              </a:rPr>
              <a:t>Руководитель</a:t>
            </a:r>
            <a:r>
              <a:rPr dirty="0" sz="1700" spc="-3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проекта:</a:t>
            </a:r>
            <a:endParaRPr sz="1700">
              <a:latin typeface="Microsoft Sans Serif"/>
              <a:cs typeface="Microsoft Sans Serif"/>
            </a:endParaRPr>
          </a:p>
          <a:p>
            <a:pPr marL="387350">
              <a:lnSpc>
                <a:spcPct val="100000"/>
              </a:lnSpc>
              <a:spcBef>
                <a:spcPts val="910"/>
              </a:spcBef>
            </a:pPr>
            <a:r>
              <a:rPr dirty="0" sz="1800" spc="-25" i="1">
                <a:solidFill>
                  <a:srgbClr val="17365D"/>
                </a:solidFill>
                <a:latin typeface="Arial"/>
                <a:cs typeface="Arial"/>
              </a:rPr>
              <a:t>ФИО</a:t>
            </a:r>
            <a:endParaRPr sz="1800">
              <a:latin typeface="Arial"/>
              <a:cs typeface="Arial"/>
            </a:endParaRPr>
          </a:p>
          <a:p>
            <a:pPr marL="451484">
              <a:lnSpc>
                <a:spcPct val="100000"/>
              </a:lnSpc>
              <a:spcBef>
                <a:spcPts val="365"/>
              </a:spcBef>
            </a:pP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тел.:</a:t>
            </a:r>
            <a:endParaRPr sz="1700">
              <a:latin typeface="Microsoft Sans Serif"/>
              <a:cs typeface="Microsoft Sans Serif"/>
            </a:endParaRPr>
          </a:p>
          <a:p>
            <a:pPr marL="429895">
              <a:lnSpc>
                <a:spcPct val="100000"/>
              </a:lnSpc>
              <a:spcBef>
                <a:spcPts val="910"/>
              </a:spcBef>
            </a:pPr>
            <a:r>
              <a:rPr dirty="0" sz="1800">
                <a:solidFill>
                  <a:srgbClr val="17365D"/>
                </a:solidFill>
                <a:latin typeface="Microsoft Sans Serif"/>
                <a:cs typeface="Microsoft Sans Serif"/>
              </a:rPr>
              <a:t>e-</a:t>
            </a:r>
            <a:r>
              <a:rPr dirty="0" sz="1800" spc="-10">
                <a:solidFill>
                  <a:srgbClr val="17365D"/>
                </a:solidFill>
                <a:latin typeface="Microsoft Sans Serif"/>
                <a:cs typeface="Microsoft Sans Serif"/>
              </a:rPr>
              <a:t>mail:</a:t>
            </a:r>
            <a:endParaRPr sz="1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Microsoft Sans Serif"/>
              <a:cs typeface="Microsoft Sans Serif"/>
            </a:endParaRPr>
          </a:p>
          <a:p>
            <a:pPr marL="36830">
              <a:lnSpc>
                <a:spcPct val="100000"/>
              </a:lnSpc>
            </a:pP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Администратор</a:t>
            </a:r>
            <a:r>
              <a:rPr dirty="0" sz="1700" spc="-6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проекта:</a:t>
            </a:r>
            <a:endParaRPr sz="1700">
              <a:latin typeface="Microsoft Sans Serif"/>
              <a:cs typeface="Microsoft Sans Serif"/>
            </a:endParaRPr>
          </a:p>
          <a:p>
            <a:pPr marL="323850">
              <a:lnSpc>
                <a:spcPct val="100000"/>
              </a:lnSpc>
              <a:spcBef>
                <a:spcPts val="910"/>
              </a:spcBef>
            </a:pPr>
            <a:r>
              <a:rPr dirty="0" sz="1800" spc="-25" i="1">
                <a:solidFill>
                  <a:srgbClr val="17365D"/>
                </a:solidFill>
                <a:latin typeface="Arial"/>
                <a:cs typeface="Arial"/>
              </a:rPr>
              <a:t>ФИО</a:t>
            </a:r>
            <a:endParaRPr sz="1800">
              <a:latin typeface="Arial"/>
              <a:cs typeface="Arial"/>
            </a:endParaRPr>
          </a:p>
          <a:p>
            <a:pPr marL="329565">
              <a:lnSpc>
                <a:spcPct val="100000"/>
              </a:lnSpc>
              <a:spcBef>
                <a:spcPts val="365"/>
              </a:spcBef>
            </a:pP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тел.:</a:t>
            </a:r>
            <a:endParaRPr sz="1700">
              <a:latin typeface="Microsoft Sans Serif"/>
              <a:cs typeface="Microsoft Sans Serif"/>
            </a:endParaRPr>
          </a:p>
          <a:p>
            <a:pPr marL="368935">
              <a:lnSpc>
                <a:spcPct val="100000"/>
              </a:lnSpc>
              <a:spcBef>
                <a:spcPts val="910"/>
              </a:spcBef>
            </a:pPr>
            <a:r>
              <a:rPr dirty="0" sz="1800">
                <a:solidFill>
                  <a:srgbClr val="17365D"/>
                </a:solidFill>
                <a:latin typeface="Microsoft Sans Serif"/>
                <a:cs typeface="Microsoft Sans Serif"/>
              </a:rPr>
              <a:t>e-</a:t>
            </a:r>
            <a:r>
              <a:rPr dirty="0" sz="1800" spc="-10">
                <a:solidFill>
                  <a:srgbClr val="17365D"/>
                </a:solidFill>
                <a:latin typeface="Microsoft Sans Serif"/>
                <a:cs typeface="Microsoft Sans Serif"/>
              </a:rPr>
              <a:t>mail: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9812" y="304546"/>
            <a:ext cx="6052820" cy="772160"/>
          </a:xfrm>
          <a:prstGeom prst="rect"/>
        </p:spPr>
        <p:txBody>
          <a:bodyPr wrap="square" lIns="0" tIns="36830" rIns="0" bIns="0" rtlCol="0" vert="horz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290"/>
              </a:spcBef>
            </a:pPr>
            <a:r>
              <a:rPr dirty="0" spc="-20"/>
              <a:t>ВВЕДЕНИЕ</a:t>
            </a:r>
            <a:r>
              <a:rPr dirty="0" spc="-120"/>
              <a:t> </a:t>
            </a:r>
            <a:r>
              <a:rPr dirty="0"/>
              <a:t>В</a:t>
            </a:r>
            <a:r>
              <a:rPr dirty="0" spc="-150"/>
              <a:t> </a:t>
            </a:r>
            <a:r>
              <a:rPr dirty="0" spc="-10"/>
              <a:t>ПРЕДМЕТНУЮ</a:t>
            </a:r>
            <a:r>
              <a:rPr dirty="0" spc="-110"/>
              <a:t> </a:t>
            </a:r>
            <a:r>
              <a:rPr dirty="0" spc="-10"/>
              <a:t>ОБЛАСТЬ </a:t>
            </a:r>
            <a:r>
              <a:rPr dirty="0" spc="-20"/>
              <a:t>(ОПИСАНИЕ</a:t>
            </a:r>
            <a:r>
              <a:rPr dirty="0" spc="-130"/>
              <a:t> </a:t>
            </a:r>
            <a:r>
              <a:rPr dirty="0" spc="-20"/>
              <a:t>СИТУАЦИИ</a:t>
            </a:r>
            <a:r>
              <a:rPr dirty="0" spc="-110"/>
              <a:t> </a:t>
            </a:r>
            <a:r>
              <a:rPr dirty="0" spc="-20"/>
              <a:t>«КАК</a:t>
            </a:r>
            <a:r>
              <a:rPr dirty="0" spc="-120"/>
              <a:t> </a:t>
            </a:r>
            <a:r>
              <a:rPr dirty="0" spc="-10"/>
              <a:t>ЕСТЬ»)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484122" y="1606676"/>
            <a:ext cx="7723505" cy="193928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3175">
              <a:lnSpc>
                <a:spcPts val="3060"/>
              </a:lnSpc>
              <a:spcBef>
                <a:spcPts val="90"/>
              </a:spcBef>
            </a:pPr>
            <a:r>
              <a:rPr dirty="0" sz="2600">
                <a:latin typeface="Times New Roman"/>
                <a:cs typeface="Times New Roman"/>
              </a:rPr>
              <a:t>Тезисное</a:t>
            </a:r>
            <a:r>
              <a:rPr dirty="0" sz="2600" spc="1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описание</a:t>
            </a:r>
            <a:r>
              <a:rPr dirty="0" sz="2600" spc="4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ситуации</a:t>
            </a:r>
            <a:r>
              <a:rPr dirty="0" sz="2600" spc="-8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и</a:t>
            </a:r>
            <a:r>
              <a:rPr dirty="0" sz="2600" spc="7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параметров</a:t>
            </a:r>
            <a:r>
              <a:rPr dirty="0" sz="2600" spc="85">
                <a:latin typeface="Times New Roman"/>
                <a:cs typeface="Times New Roman"/>
              </a:rPr>
              <a:t> </a:t>
            </a:r>
            <a:r>
              <a:rPr dirty="0" sz="2600" spc="-50">
                <a:latin typeface="Times New Roman"/>
                <a:cs typeface="Times New Roman"/>
              </a:rPr>
              <a:t>в</a:t>
            </a:r>
            <a:endParaRPr sz="2600">
              <a:latin typeface="Times New Roman"/>
              <a:cs typeface="Times New Roman"/>
            </a:endParaRPr>
          </a:p>
          <a:p>
            <a:pPr algn="ctr" marL="12700" marR="5080" indent="-1270">
              <a:lnSpc>
                <a:spcPct val="95700"/>
              </a:lnSpc>
              <a:spcBef>
                <a:spcPts val="75"/>
              </a:spcBef>
            </a:pPr>
            <a:r>
              <a:rPr dirty="0" sz="2600">
                <a:latin typeface="Times New Roman"/>
                <a:cs typeface="Times New Roman"/>
              </a:rPr>
              <a:t>соответствующей</a:t>
            </a:r>
            <a:r>
              <a:rPr dirty="0" sz="2600" spc="6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области</a:t>
            </a:r>
            <a:r>
              <a:rPr dirty="0" sz="2600" spc="-8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до</a:t>
            </a:r>
            <a:r>
              <a:rPr dirty="0" sz="2600" spc="5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начала</a:t>
            </a:r>
            <a:r>
              <a:rPr dirty="0" sz="2600" spc="5">
                <a:latin typeface="Times New Roman"/>
                <a:cs typeface="Times New Roman"/>
              </a:rPr>
              <a:t> </a:t>
            </a:r>
            <a:r>
              <a:rPr dirty="0" sz="2600" spc="-10">
                <a:latin typeface="Times New Roman"/>
                <a:cs typeface="Times New Roman"/>
              </a:rPr>
              <a:t>реализации </a:t>
            </a:r>
            <a:r>
              <a:rPr dirty="0" sz="2600">
                <a:latin typeface="Times New Roman"/>
                <a:cs typeface="Times New Roman"/>
              </a:rPr>
              <a:t>проекта,обозначение</a:t>
            </a:r>
            <a:r>
              <a:rPr dirty="0" sz="2600" spc="-65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проблем</a:t>
            </a:r>
            <a:r>
              <a:rPr dirty="0" sz="2600" spc="25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и</a:t>
            </a:r>
            <a:r>
              <a:rPr dirty="0" sz="2600" spc="25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целесообразности</a:t>
            </a:r>
            <a:r>
              <a:rPr dirty="0" sz="2600" spc="40">
                <a:latin typeface="Times New Roman"/>
                <a:cs typeface="Times New Roman"/>
              </a:rPr>
              <a:t> </a:t>
            </a:r>
            <a:r>
              <a:rPr dirty="0" sz="2600" spc="-25">
                <a:latin typeface="Times New Roman"/>
                <a:cs typeface="Times New Roman"/>
              </a:rPr>
              <a:t>его </a:t>
            </a:r>
            <a:r>
              <a:rPr dirty="0" sz="2600">
                <a:latin typeface="Times New Roman"/>
                <a:cs typeface="Times New Roman"/>
              </a:rPr>
              <a:t>реализации,</a:t>
            </a:r>
            <a:r>
              <a:rPr dirty="0" sz="2600" spc="-3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с</a:t>
            </a:r>
            <a:r>
              <a:rPr dirty="0" sz="2600" spc="-150">
                <a:latin typeface="Times New Roman"/>
                <a:cs typeface="Times New Roman"/>
              </a:rPr>
              <a:t> </a:t>
            </a:r>
            <a:r>
              <a:rPr dirty="0" sz="2600" spc="-10">
                <a:latin typeface="Times New Roman"/>
                <a:cs typeface="Times New Roman"/>
              </a:rPr>
              <a:t>размещением</a:t>
            </a:r>
            <a:r>
              <a:rPr dirty="0" sz="2600" spc="-130">
                <a:latin typeface="Times New Roman"/>
                <a:cs typeface="Times New Roman"/>
              </a:rPr>
              <a:t> </a:t>
            </a:r>
            <a:r>
              <a:rPr dirty="0" sz="2600" spc="-10">
                <a:latin typeface="Times New Roman"/>
                <a:cs typeface="Times New Roman"/>
              </a:rPr>
              <a:t>изображений,</a:t>
            </a:r>
            <a:r>
              <a:rPr dirty="0" sz="2600" spc="-135">
                <a:latin typeface="Times New Roman"/>
                <a:cs typeface="Times New Roman"/>
              </a:rPr>
              <a:t> </a:t>
            </a:r>
            <a:r>
              <a:rPr dirty="0" sz="2600" spc="-10">
                <a:latin typeface="Times New Roman"/>
                <a:cs typeface="Times New Roman"/>
              </a:rPr>
              <a:t>графиков</a:t>
            </a:r>
            <a:r>
              <a:rPr dirty="0" sz="2600" spc="-130">
                <a:latin typeface="Times New Roman"/>
                <a:cs typeface="Times New Roman"/>
              </a:rPr>
              <a:t> </a:t>
            </a:r>
            <a:r>
              <a:rPr dirty="0" sz="2600" spc="-50">
                <a:latin typeface="Times New Roman"/>
                <a:cs typeface="Times New Roman"/>
              </a:rPr>
              <a:t>и </a:t>
            </a:r>
            <a:r>
              <a:rPr dirty="0" sz="2600" spc="-10">
                <a:latin typeface="Times New Roman"/>
                <a:cs typeface="Times New Roman"/>
              </a:rPr>
              <a:t>таблиц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3820" y="612393"/>
            <a:ext cx="4666615" cy="406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0"/>
              <a:t>ЦЕЛЬ</a:t>
            </a:r>
            <a:r>
              <a:rPr dirty="0" spc="-114"/>
              <a:t> </a:t>
            </a:r>
            <a:r>
              <a:rPr dirty="0"/>
              <a:t>И</a:t>
            </a:r>
            <a:r>
              <a:rPr dirty="0" spc="-95"/>
              <a:t> </a:t>
            </a:r>
            <a:r>
              <a:rPr dirty="0" spc="-30"/>
              <a:t>РЕЗУЛЬТАТ</a:t>
            </a:r>
            <a:r>
              <a:rPr dirty="0" spc="-85"/>
              <a:t> </a:t>
            </a:r>
            <a:r>
              <a:rPr dirty="0" spc="-10"/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66520" y="1140586"/>
          <a:ext cx="9464040" cy="5333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3820"/>
                <a:gridCol w="5759450"/>
                <a:gridCol w="812800"/>
                <a:gridCol w="467359"/>
                <a:gridCol w="450850"/>
                <a:gridCol w="612775"/>
              </a:tblGrid>
              <a:tr h="1121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3716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Цель</a:t>
                      </a:r>
                      <a:r>
                        <a:rPr dirty="0" sz="120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проекта: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57785" marR="457200" indent="42545">
                        <a:lnSpc>
                          <a:spcPts val="1270"/>
                        </a:lnSpc>
                        <a:spcBef>
                          <a:spcPts val="4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Цель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запланированное желаемое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состояние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объекта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управления,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она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должна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соответствовать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следующим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требованиям: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  <a:p>
                      <a:pPr marL="514984" indent="-461009">
                        <a:lnSpc>
                          <a:spcPts val="1130"/>
                        </a:lnSpc>
                        <a:buFont typeface="Wingdings"/>
                        <a:buChar char=""/>
                        <a:tabLst>
                          <a:tab pos="514984" algn="l"/>
                          <a:tab pos="515620" algn="l"/>
                        </a:tabLst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отражать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ожидаемый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социально-экономический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полезный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эффект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от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проекта;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  <a:p>
                      <a:pPr marL="514984" indent="-461009">
                        <a:lnSpc>
                          <a:spcPts val="1275"/>
                        </a:lnSpc>
                        <a:buFont typeface="Wingdings"/>
                        <a:buChar char=""/>
                        <a:tabLst>
                          <a:tab pos="514984" algn="l"/>
                          <a:tab pos="51562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иметь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измеримые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количественные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сроки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достижения;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  <a:p>
                      <a:pPr marL="514984" indent="-461009">
                        <a:lnSpc>
                          <a:spcPts val="1285"/>
                        </a:lnSpc>
                        <a:buFont typeface="Wingdings"/>
                        <a:buChar char=""/>
                        <a:tabLst>
                          <a:tab pos="514984" algn="l"/>
                          <a:tab pos="51562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быть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достижимой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реальных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условиях,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которых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осуществляется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проект;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  <a:p>
                      <a:pPr marL="514984" indent="-461009">
                        <a:lnSpc>
                          <a:spcPts val="1225"/>
                        </a:lnSpc>
                        <a:buFont typeface="Wingdings"/>
                        <a:buChar char=""/>
                        <a:tabLst>
                          <a:tab pos="514984" algn="l"/>
                          <a:tab pos="51562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полностью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находиться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сфере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ответственности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влияния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исполнителя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проекта;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  <a:p>
                      <a:pPr marL="514984" indent="-461009">
                        <a:lnSpc>
                          <a:spcPts val="1245"/>
                        </a:lnSpc>
                        <a:buFont typeface="Wingdings"/>
                        <a:buChar char=""/>
                        <a:tabLst>
                          <a:tab pos="514984" algn="l"/>
                          <a:tab pos="51562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отражать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территорию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87680">
                <a:tc>
                  <a:txBody>
                    <a:bodyPr/>
                    <a:lstStyle/>
                    <a:p>
                      <a:pPr algn="ctr" marL="222250" marR="215265" indent="5080">
                        <a:lnSpc>
                          <a:spcPct val="85100"/>
                        </a:lnSpc>
                        <a:spcBef>
                          <a:spcPts val="4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Способ достижения цели: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Оптимальный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путь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достижения</a:t>
                      </a:r>
                      <a:r>
                        <a:rPr dirty="0" sz="120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обозначенной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цели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224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53060" marR="283845" indent="-60960">
                        <a:lnSpc>
                          <a:spcPts val="12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Результат проекта: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Результат: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787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85090">
                        <a:lnSpc>
                          <a:spcPts val="1165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Базовое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54610">
                        <a:lnSpc>
                          <a:spcPts val="1355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значение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11150">
                        <a:lnSpc>
                          <a:spcPts val="129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год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787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ts val="117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170"/>
                        </a:lnSpc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n+1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ts val="1170"/>
                        </a:lnSpc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n+i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575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57785" marR="66040">
                        <a:lnSpc>
                          <a:spcPts val="1200"/>
                        </a:lnSpc>
                        <a:spcBef>
                          <a:spcPts val="2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Имущественный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либо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неимущественный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результат,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который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должен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быть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достигнут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факту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достижения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цели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разрезе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значений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годам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указанием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базового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значения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marL="6985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Требования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результату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ts val="115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Базовое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3" rowSpan="2">
                  <a:txBody>
                    <a:bodyPr/>
                    <a:lstStyle/>
                    <a:p>
                      <a:pPr marL="311150">
                        <a:lnSpc>
                          <a:spcPts val="132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год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349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29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значение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ts val="117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170"/>
                        </a:lnSpc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n+1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ts val="1170"/>
                        </a:lnSpc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n+i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5">
                  <a:txBody>
                    <a:bodyPr/>
                    <a:lstStyle/>
                    <a:p>
                      <a:pPr marL="57785">
                        <a:lnSpc>
                          <a:spcPts val="1200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Определяют</a:t>
                      </a:r>
                      <a:r>
                        <a:rPr dirty="0" sz="1200" spc="1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качественные</a:t>
                      </a:r>
                      <a:r>
                        <a:rPr dirty="0" sz="1200" spc="18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200" spc="19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количественные</a:t>
                      </a:r>
                      <a:r>
                        <a:rPr dirty="0" sz="1200" spc="204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характеристики</a:t>
                      </a:r>
                      <a:r>
                        <a:rPr dirty="0" sz="1200" spc="204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результата</a:t>
                      </a:r>
                      <a:r>
                        <a:rPr dirty="0" sz="1200" spc="204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проекта</a:t>
                      </a:r>
                      <a:r>
                        <a:rPr dirty="0" sz="1200" spc="1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200" spc="19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разрезе</a:t>
                      </a:r>
                      <a:r>
                        <a:rPr dirty="0" sz="1200" spc="2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значений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12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5">
                  <a:txBody>
                    <a:bodyPr/>
                    <a:lstStyle/>
                    <a:p>
                      <a:pPr marL="57785">
                        <a:lnSpc>
                          <a:spcPts val="1175"/>
                        </a:lnSpc>
                        <a:tabLst>
                          <a:tab pos="362585" algn="l"/>
                          <a:tab pos="926465" algn="l"/>
                          <a:tab pos="1899285" algn="l"/>
                          <a:tab pos="2655570" algn="l"/>
                          <a:tab pos="2862580" algn="l"/>
                          <a:tab pos="3807460" algn="l"/>
                          <a:tab pos="4655185" algn="l"/>
                          <a:tab pos="5551805" algn="l"/>
                          <a:tab pos="6398895" algn="l"/>
                          <a:tab pos="7048500" algn="l"/>
                        </a:tabLst>
                      </a:pPr>
                      <a:r>
                        <a:rPr dirty="0" sz="1200" spc="-25" i="1">
                          <a:latin typeface="Arial"/>
                          <a:cs typeface="Arial"/>
                        </a:rPr>
                        <a:t>по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годам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проекта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50" i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указанием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базового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значения,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которые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будут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учитываться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9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5">
                  <a:txBody>
                    <a:bodyPr/>
                    <a:lstStyle/>
                    <a:p>
                      <a:pPr marL="57785">
                        <a:lnSpc>
                          <a:spcPts val="1295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при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определении</a:t>
                      </a:r>
                      <a:r>
                        <a:rPr dirty="0" sz="12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достижения</a:t>
                      </a:r>
                      <a:r>
                        <a:rPr dirty="0" sz="12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результата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проекта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01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Нормативно-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правовая</a:t>
                      </a:r>
                      <a:r>
                        <a:rPr dirty="0" sz="1200" spc="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база*</a:t>
                      </a:r>
                      <a:r>
                        <a:rPr dirty="0" sz="120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(Разработан/актуализирован</a:t>
                      </a:r>
                      <a:r>
                        <a:rPr dirty="0" sz="1200" spc="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нормативный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830">
                <a:tc rowSpan="2">
                  <a:txBody>
                    <a:bodyPr/>
                    <a:lstStyle/>
                    <a:p>
                      <a:pPr marL="225425">
                        <a:lnSpc>
                          <a:spcPts val="1320"/>
                        </a:lnSpc>
                        <a:spcBef>
                          <a:spcPts val="40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Требования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190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правовой</a:t>
                      </a:r>
                      <a:r>
                        <a:rPr dirty="0" sz="12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акт)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73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514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tabLst>
                          <a:tab pos="214630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Кадры*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(Обучено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2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сотрудников)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6525">
                <a:tc rowSpan="2">
                  <a:txBody>
                    <a:bodyPr/>
                    <a:lstStyle/>
                    <a:p>
                      <a:pPr marL="356235" marR="176530" indent="-155575">
                        <a:lnSpc>
                          <a:spcPts val="1280"/>
                        </a:lnSpc>
                        <a:spcBef>
                          <a:spcPts val="2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20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результату проекта: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21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105"/>
                        </a:lnSpc>
                        <a:tabLst>
                          <a:tab pos="4328795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Материально-техническая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база*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(Приобретено</a:t>
                      </a:r>
                      <a:r>
                        <a:rPr dirty="0" sz="1200" spc="-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2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единиц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57785">
                        <a:lnSpc>
                          <a:spcPts val="1320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оборудования;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построен/отремонтирован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 объект,</a:t>
                      </a:r>
                      <a:r>
                        <a:rPr dirty="0" sz="12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площадью</a:t>
                      </a:r>
                      <a:r>
                        <a:rPr dirty="0" sz="1200" spc="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 _м2)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16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Информационная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кампания*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(Снято</a:t>
                      </a:r>
                      <a:r>
                        <a:rPr dirty="0" sz="120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20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размещено</a:t>
                      </a:r>
                      <a:r>
                        <a:rPr dirty="0" sz="1200" spc="-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200" spc="-8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открытом</a:t>
                      </a:r>
                      <a:r>
                        <a:rPr dirty="0" sz="120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доступе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125"/>
                        </a:lnSpc>
                        <a:tabLst>
                          <a:tab pos="923290" algn="l"/>
                        </a:tabLst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2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видеосюжетов</a:t>
                      </a:r>
                      <a:r>
                        <a:rPr dirty="0" sz="12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ходе</a:t>
                      </a:r>
                      <a:r>
                        <a:rPr dirty="0" sz="12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проекта;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подготовлено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200"/>
                        </a:lnSpc>
                        <a:tabLst>
                          <a:tab pos="1905000" algn="l"/>
                        </a:tabLst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2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размещено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инфоповодов</a:t>
                      </a:r>
                      <a:r>
                        <a:rPr dirty="0" sz="1200" spc="-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ходе</a:t>
                      </a:r>
                      <a:r>
                        <a:rPr dirty="0" sz="12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проекта)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320"/>
                        </a:lnSpc>
                        <a:tabLst>
                          <a:tab pos="1609725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Создано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не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новых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рабочих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мест</a:t>
                      </a:r>
                      <a:r>
                        <a:rPr dirty="0" baseline="27777" sz="1200" spc="-15">
                          <a:latin typeface="Microsoft Sans Serif"/>
                          <a:cs typeface="Microsoft Sans Serif"/>
                        </a:rPr>
                        <a:t>**</a:t>
                      </a:r>
                      <a:endParaRPr baseline="27777"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8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tabLst>
                          <a:tab pos="4097020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Размер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среднемесячной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заработной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платы</a:t>
                      </a:r>
                      <a:r>
                        <a:rPr dirty="0" sz="120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не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менее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руб.**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270"/>
                        </a:lnSpc>
                        <a:tabLst>
                          <a:tab pos="4798695" algn="l"/>
                        </a:tabLst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Размер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ежегодных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налоговых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поступлений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бюджет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области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тыс.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руб.**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marL="167640" marR="121920" indent="-30480">
                        <a:lnSpc>
                          <a:spcPts val="12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Пользователи результатом: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Круг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потребителей</a:t>
                      </a:r>
                      <a:r>
                        <a:rPr dirty="0" sz="12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результатов</a:t>
                      </a:r>
                      <a:r>
                        <a:rPr dirty="0" sz="1200" spc="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09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 descr=""/>
          <p:cNvSpPr txBox="1"/>
          <p:nvPr/>
        </p:nvSpPr>
        <p:spPr>
          <a:xfrm>
            <a:off x="889812" y="6607250"/>
            <a:ext cx="5118100" cy="375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80"/>
              </a:lnSpc>
              <a:spcBef>
                <a:spcPts val="100"/>
              </a:spcBef>
            </a:pPr>
            <a:r>
              <a:rPr dirty="0" sz="1200">
                <a:latin typeface="Microsoft Sans Serif"/>
                <a:cs typeface="Microsoft Sans Serif"/>
              </a:rPr>
              <a:t>*</a:t>
            </a:r>
            <a:r>
              <a:rPr dirty="0" sz="1200" spc="-7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Рекомендуемые</a:t>
            </a:r>
            <a:r>
              <a:rPr dirty="0" sz="1200" spc="-3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составляющие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требований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к</a:t>
            </a:r>
            <a:r>
              <a:rPr dirty="0" sz="1200" spc="-5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результату</a:t>
            </a:r>
            <a:r>
              <a:rPr dirty="0" sz="1200" spc="-4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проекта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ts val="1380"/>
              </a:lnSpc>
            </a:pPr>
            <a:r>
              <a:rPr dirty="0" sz="1200" spc="-10">
                <a:latin typeface="Microsoft Sans Serif"/>
                <a:cs typeface="Microsoft Sans Serif"/>
              </a:rPr>
              <a:t>**</a:t>
            </a:r>
            <a:r>
              <a:rPr dirty="0" sz="1200" spc="-6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Обязательные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требования</a:t>
            </a:r>
            <a:r>
              <a:rPr dirty="0" sz="1200" spc="-3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к</a:t>
            </a:r>
            <a:r>
              <a:rPr dirty="0" sz="1200" spc="-6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результату</a:t>
            </a:r>
            <a:r>
              <a:rPr dirty="0" sz="1200" spc="-5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для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экономических</a:t>
            </a:r>
            <a:r>
              <a:rPr dirty="0" sz="1200" spc="-5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проектов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9812" y="661162"/>
            <a:ext cx="6068060" cy="775335"/>
          </a:xfrm>
          <a:prstGeom prst="rect"/>
        </p:spPr>
        <p:txBody>
          <a:bodyPr wrap="square" lIns="0" tIns="33655" rIns="0" bIns="0" rtlCol="0" vert="horz">
            <a:spAutoFit/>
          </a:bodyPr>
          <a:lstStyle/>
          <a:p>
            <a:pPr marL="12700" marR="5080">
              <a:lnSpc>
                <a:spcPts val="2910"/>
              </a:lnSpc>
              <a:spcBef>
                <a:spcPts val="265"/>
              </a:spcBef>
            </a:pPr>
            <a:r>
              <a:rPr dirty="0" spc="-20"/>
              <a:t>ВВЕДЕНИЕ</a:t>
            </a:r>
            <a:r>
              <a:rPr dirty="0" spc="-120"/>
              <a:t> </a:t>
            </a:r>
            <a:r>
              <a:rPr dirty="0"/>
              <a:t>В</a:t>
            </a:r>
            <a:r>
              <a:rPr dirty="0" spc="-150"/>
              <a:t> </a:t>
            </a:r>
            <a:r>
              <a:rPr dirty="0" spc="-10"/>
              <a:t>ПРЕДМЕТНУЮ</a:t>
            </a:r>
            <a:r>
              <a:rPr dirty="0" spc="-110"/>
              <a:t> </a:t>
            </a:r>
            <a:r>
              <a:rPr dirty="0" spc="-10"/>
              <a:t>ОБЛАСТЬ </a:t>
            </a:r>
            <a:r>
              <a:rPr dirty="0" spc="-20"/>
              <a:t>(ОПИСАНИЕ</a:t>
            </a:r>
            <a:r>
              <a:rPr dirty="0" spc="-130"/>
              <a:t> </a:t>
            </a:r>
            <a:r>
              <a:rPr dirty="0" spc="-20"/>
              <a:t>СИТУАЦИИ</a:t>
            </a:r>
            <a:r>
              <a:rPr dirty="0" spc="-110"/>
              <a:t> </a:t>
            </a:r>
            <a:r>
              <a:rPr dirty="0" spc="-20"/>
              <a:t>«КАК</a:t>
            </a:r>
            <a:r>
              <a:rPr dirty="0" spc="-120"/>
              <a:t> </a:t>
            </a:r>
            <a:r>
              <a:rPr dirty="0" spc="-10"/>
              <a:t>БУДЕТ»)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03172" y="1962988"/>
            <a:ext cx="9095105" cy="2088514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algn="ctr" marL="820419" marR="872490">
              <a:lnSpc>
                <a:spcPts val="3190"/>
              </a:lnSpc>
              <a:spcBef>
                <a:spcPts val="355"/>
              </a:spcBef>
            </a:pPr>
            <a:r>
              <a:rPr dirty="0" sz="2800" spc="-10">
                <a:latin typeface="Microsoft Sans Serif"/>
                <a:cs typeface="Microsoft Sans Serif"/>
              </a:rPr>
              <a:t>Тезисное</a:t>
            </a:r>
            <a:r>
              <a:rPr dirty="0" sz="2800" spc="-130">
                <a:latin typeface="Microsoft Sans Serif"/>
                <a:cs typeface="Microsoft Sans Serif"/>
              </a:rPr>
              <a:t> </a:t>
            </a:r>
            <a:r>
              <a:rPr dirty="0" sz="2800" spc="-20">
                <a:latin typeface="Microsoft Sans Serif"/>
                <a:cs typeface="Microsoft Sans Serif"/>
              </a:rPr>
              <a:t>описание</a:t>
            </a:r>
            <a:r>
              <a:rPr dirty="0" sz="2800" spc="-130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изменённых</a:t>
            </a:r>
            <a:r>
              <a:rPr dirty="0" sz="2800" spc="-110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параметров </a:t>
            </a:r>
            <a:r>
              <a:rPr dirty="0" sz="2800">
                <a:latin typeface="Microsoft Sans Serif"/>
                <a:cs typeface="Microsoft Sans Serif"/>
              </a:rPr>
              <a:t>и</a:t>
            </a:r>
            <a:r>
              <a:rPr dirty="0" sz="2800" spc="-2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ситуации</a:t>
            </a:r>
            <a:r>
              <a:rPr dirty="0" sz="2800" spc="-10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в</a:t>
            </a:r>
            <a:r>
              <a:rPr dirty="0" sz="2800" spc="-1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соответствующей</a:t>
            </a:r>
            <a:r>
              <a:rPr dirty="0" sz="2800" spc="-15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области</a:t>
            </a:r>
            <a:endParaRPr sz="2800">
              <a:latin typeface="Microsoft Sans Serif"/>
              <a:cs typeface="Microsoft Sans Serif"/>
            </a:endParaRPr>
          </a:p>
          <a:p>
            <a:pPr algn="ctr" marL="12700" marR="5080">
              <a:lnSpc>
                <a:spcPts val="3190"/>
              </a:lnSpc>
              <a:spcBef>
                <a:spcPts val="80"/>
              </a:spcBef>
            </a:pPr>
            <a:r>
              <a:rPr dirty="0" sz="2800">
                <a:latin typeface="Microsoft Sans Serif"/>
                <a:cs typeface="Microsoft Sans Serif"/>
              </a:rPr>
              <a:t>после</a:t>
            </a:r>
            <a:r>
              <a:rPr dirty="0" sz="2800" spc="-150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окончания</a:t>
            </a:r>
            <a:r>
              <a:rPr dirty="0" sz="2800" spc="-13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проекта,</a:t>
            </a:r>
            <a:r>
              <a:rPr dirty="0" sz="2800" spc="-140">
                <a:latin typeface="Microsoft Sans Serif"/>
                <a:cs typeface="Microsoft Sans Serif"/>
              </a:rPr>
              <a:t> </a:t>
            </a:r>
            <a:r>
              <a:rPr dirty="0" sz="2600">
                <a:latin typeface="Microsoft Sans Serif"/>
                <a:cs typeface="Microsoft Sans Serif"/>
              </a:rPr>
              <a:t>с</a:t>
            </a:r>
            <a:r>
              <a:rPr dirty="0" sz="2600" spc="-120">
                <a:latin typeface="Microsoft Sans Serif"/>
                <a:cs typeface="Microsoft Sans Serif"/>
              </a:rPr>
              <a:t> </a:t>
            </a:r>
            <a:r>
              <a:rPr dirty="0" sz="2600" spc="-10">
                <a:latin typeface="Microsoft Sans Serif"/>
                <a:cs typeface="Microsoft Sans Serif"/>
              </a:rPr>
              <a:t>размещением</a:t>
            </a:r>
            <a:r>
              <a:rPr dirty="0" sz="2600" spc="-95">
                <a:latin typeface="Microsoft Sans Serif"/>
                <a:cs typeface="Microsoft Sans Serif"/>
              </a:rPr>
              <a:t> </a:t>
            </a:r>
            <a:r>
              <a:rPr dirty="0" sz="2600" spc="-10">
                <a:latin typeface="Microsoft Sans Serif"/>
                <a:cs typeface="Microsoft Sans Serif"/>
              </a:rPr>
              <a:t>изображений, </a:t>
            </a:r>
            <a:r>
              <a:rPr dirty="0" sz="2600">
                <a:latin typeface="Microsoft Sans Serif"/>
                <a:cs typeface="Microsoft Sans Serif"/>
              </a:rPr>
              <a:t>графиков</a:t>
            </a:r>
            <a:r>
              <a:rPr dirty="0" sz="2600" spc="-80">
                <a:latin typeface="Microsoft Sans Serif"/>
                <a:cs typeface="Microsoft Sans Serif"/>
              </a:rPr>
              <a:t> </a:t>
            </a:r>
            <a:r>
              <a:rPr dirty="0" sz="2600">
                <a:latin typeface="Microsoft Sans Serif"/>
                <a:cs typeface="Microsoft Sans Serif"/>
              </a:rPr>
              <a:t>и</a:t>
            </a:r>
            <a:r>
              <a:rPr dirty="0" sz="2600" spc="-45">
                <a:latin typeface="Microsoft Sans Serif"/>
                <a:cs typeface="Microsoft Sans Serif"/>
              </a:rPr>
              <a:t> </a:t>
            </a:r>
            <a:r>
              <a:rPr dirty="0" sz="2600">
                <a:latin typeface="Microsoft Sans Serif"/>
                <a:cs typeface="Microsoft Sans Serif"/>
              </a:rPr>
              <a:t>таблиц.</a:t>
            </a:r>
            <a:r>
              <a:rPr dirty="0" sz="2600" spc="-60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Для</a:t>
            </a:r>
            <a:r>
              <a:rPr dirty="0" sz="2800" spc="-8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экономических</a:t>
            </a:r>
            <a:r>
              <a:rPr dirty="0" sz="2800" spc="-65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проектов</a:t>
            </a:r>
            <a:endParaRPr sz="2800">
              <a:latin typeface="Microsoft Sans Serif"/>
              <a:cs typeface="Microsoft Sans Serif"/>
            </a:endParaRPr>
          </a:p>
          <a:p>
            <a:pPr algn="ctr" marL="1270">
              <a:lnSpc>
                <a:spcPts val="3140"/>
              </a:lnSpc>
            </a:pPr>
            <a:r>
              <a:rPr dirty="0" sz="2800">
                <a:latin typeface="Microsoft Sans Serif"/>
                <a:cs typeface="Microsoft Sans Serif"/>
              </a:rPr>
              <a:t>необходимо</a:t>
            </a:r>
            <a:r>
              <a:rPr dirty="0" sz="2800" spc="-165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обозначить</a:t>
            </a:r>
            <a:r>
              <a:rPr dirty="0" sz="2800" spc="-15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рынок</a:t>
            </a:r>
            <a:r>
              <a:rPr dirty="0" sz="2800" spc="-165">
                <a:latin typeface="Microsoft Sans Serif"/>
                <a:cs typeface="Microsoft Sans Serif"/>
              </a:rPr>
              <a:t> </a:t>
            </a:r>
            <a:r>
              <a:rPr dirty="0" sz="2800">
                <a:latin typeface="Microsoft Sans Serif"/>
                <a:cs typeface="Microsoft Sans Serif"/>
              </a:rPr>
              <a:t>сбыта</a:t>
            </a:r>
            <a:r>
              <a:rPr dirty="0" sz="2800" spc="-175">
                <a:latin typeface="Microsoft Sans Serif"/>
                <a:cs typeface="Microsoft Sans Serif"/>
              </a:rPr>
              <a:t> </a:t>
            </a:r>
            <a:r>
              <a:rPr dirty="0" sz="2800" spc="-10">
                <a:latin typeface="Microsoft Sans Serif"/>
                <a:cs typeface="Microsoft Sans Serif"/>
              </a:rPr>
              <a:t>продукции/услуг</a:t>
            </a:r>
            <a:endParaRPr sz="2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2758" rIns="0" bIns="0" rtlCol="0" vert="horz">
            <a:spAutoFit/>
          </a:bodyPr>
          <a:lstStyle/>
          <a:p>
            <a:pPr marL="222885">
              <a:lnSpc>
                <a:spcPct val="100000"/>
              </a:lnSpc>
              <a:spcBef>
                <a:spcPts val="95"/>
              </a:spcBef>
            </a:pPr>
            <a:r>
              <a:rPr dirty="0"/>
              <a:t>ОСНОВНЫЕ</a:t>
            </a:r>
            <a:r>
              <a:rPr dirty="0" spc="5"/>
              <a:t> </a:t>
            </a:r>
            <a:r>
              <a:rPr dirty="0" spc="-15"/>
              <a:t>БЛОКИ</a:t>
            </a:r>
            <a:r>
              <a:rPr dirty="0" spc="30"/>
              <a:t> </a:t>
            </a:r>
            <a:r>
              <a:rPr dirty="0"/>
              <a:t>РАБОТ</a:t>
            </a:r>
            <a:r>
              <a:rPr dirty="0" spc="-130"/>
              <a:t> </a:t>
            </a:r>
            <a:r>
              <a:rPr dirty="0" spc="-10"/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93952" y="1521586"/>
          <a:ext cx="9467215" cy="4068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0850"/>
                <a:gridCol w="1350645"/>
                <a:gridCol w="1350645"/>
                <a:gridCol w="719454"/>
                <a:gridCol w="990600"/>
                <a:gridCol w="267970"/>
                <a:gridCol w="271145"/>
                <a:gridCol w="271145"/>
                <a:gridCol w="268604"/>
                <a:gridCol w="271145"/>
                <a:gridCol w="267970"/>
                <a:gridCol w="271144"/>
                <a:gridCol w="271145"/>
                <a:gridCol w="267970"/>
                <a:gridCol w="271145"/>
                <a:gridCol w="267970"/>
                <a:gridCol w="274320"/>
                <a:gridCol w="267970"/>
                <a:gridCol w="359409"/>
                <a:gridCol w="362584"/>
                <a:gridCol w="356870"/>
              </a:tblGrid>
              <a:tr h="2768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4605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№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64465" marR="109855" indent="-45720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Наименование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блоков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работ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493395" marR="97790" indent="-368935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Длительность,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дней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 marL="106680" marR="72390" indent="-18415">
                        <a:lnSpc>
                          <a:spcPct val="95900"/>
                        </a:lnSpc>
                      </a:pPr>
                      <a:r>
                        <a:rPr dirty="0" sz="1200" spc="-20" b="1">
                          <a:latin typeface="Arial"/>
                          <a:cs typeface="Arial"/>
                        </a:rPr>
                        <a:t>Дата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начала работ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 marL="100330" marR="77470" indent="-10160">
                        <a:lnSpc>
                          <a:spcPct val="95900"/>
                        </a:lnSpc>
                      </a:pPr>
                      <a:r>
                        <a:rPr dirty="0" sz="1200" spc="-20" b="1">
                          <a:latin typeface="Arial"/>
                          <a:cs typeface="Arial"/>
                        </a:rPr>
                        <a:t>Дата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окончания работ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год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04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8638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n+1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7368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06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07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08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09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11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12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04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1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50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2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3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4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12700">
                      <a:solidFill>
                        <a:srgbClr val="00AF5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5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66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AF5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6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62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7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62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4965"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8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57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</a:tr>
              <a:tr h="363855">
                <a:tc gridSpan="2"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Итого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</a:tr>
            </a:tbl>
          </a:graphicData>
        </a:graphic>
      </p:graphicFrame>
      <p:sp>
        <p:nvSpPr>
          <p:cNvPr id="4" name="object 4" descr=""/>
          <p:cNvSpPr txBox="1"/>
          <p:nvPr/>
        </p:nvSpPr>
        <p:spPr>
          <a:xfrm>
            <a:off x="889812" y="5893689"/>
            <a:ext cx="60699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27777" sz="1200">
                <a:latin typeface="Microsoft Sans Serif"/>
                <a:cs typeface="Microsoft Sans Serif"/>
              </a:rPr>
              <a:t>*</a:t>
            </a:r>
            <a:r>
              <a:rPr dirty="0" baseline="27777" sz="1200" spc="532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Завершённые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блоки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работ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закрашиваются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зелёным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цветом,</a:t>
            </a:r>
            <a:r>
              <a:rPr dirty="0" sz="1200" spc="-2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планируемые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–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синим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905383"/>
            <a:ext cx="3047365" cy="406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БЮДЖЕТ</a:t>
            </a:r>
            <a:r>
              <a:rPr dirty="0" spc="-150"/>
              <a:t> </a:t>
            </a:r>
            <a:r>
              <a:rPr dirty="0" spc="-20"/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69568" y="1625219"/>
          <a:ext cx="9467215" cy="4347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2585"/>
                <a:gridCol w="1710689"/>
                <a:gridCol w="991235"/>
                <a:gridCol w="1170939"/>
                <a:gridCol w="899795"/>
                <a:gridCol w="902970"/>
                <a:gridCol w="1350645"/>
                <a:gridCol w="991234"/>
                <a:gridCol w="1082675"/>
              </a:tblGrid>
              <a:tr h="3962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№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38455" marR="292735" indent="-43180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Наименование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блоков</a:t>
                      </a:r>
                      <a:r>
                        <a:rPr dirty="0" sz="12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работ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marL="149225" marR="157480" indent="42545">
                        <a:lnSpc>
                          <a:spcPts val="1370"/>
                        </a:lnSpc>
                        <a:spcBef>
                          <a:spcPts val="10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Бюджет проекта, тыс.</a:t>
                      </a:r>
                      <a:r>
                        <a:rPr dirty="0" sz="1200" spc="-7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руб.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32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2542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Бюджетные</a:t>
                      </a:r>
                      <a:r>
                        <a:rPr dirty="0" sz="1200" spc="-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источники,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200" spc="-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руб.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31369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Внебюджетные</a:t>
                      </a:r>
                      <a:r>
                        <a:rPr dirty="0" sz="1200" spc="-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источники,</a:t>
                      </a:r>
                      <a:r>
                        <a:rPr dirty="0" sz="120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200" spc="-5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руб.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956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32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федеральный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971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областной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971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287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местный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971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 marR="187960" indent="-158750">
                        <a:lnSpc>
                          <a:spcPts val="1370"/>
                        </a:lnSpc>
                        <a:spcBef>
                          <a:spcPts val="17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средства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хоз.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субъекта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180" marR="164465" indent="8890">
                        <a:lnSpc>
                          <a:spcPts val="1370"/>
                        </a:lnSpc>
                        <a:spcBef>
                          <a:spcPts val="175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заёмные средства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638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прочие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971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1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2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3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5605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4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5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r" marR="129539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6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r" marR="129539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7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algn="r" marR="129539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8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7825"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Всего: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2169" rIns="0" bIns="0" rtlCol="0" vert="horz">
            <a:spAutoFit/>
          </a:bodyPr>
          <a:lstStyle/>
          <a:p>
            <a:pPr marL="189230">
              <a:lnSpc>
                <a:spcPct val="100000"/>
              </a:lnSpc>
              <a:spcBef>
                <a:spcPts val="95"/>
              </a:spcBef>
            </a:pPr>
            <a:r>
              <a:rPr dirty="0" spc="-20"/>
              <a:t>УЧАСТИЕ</a:t>
            </a:r>
            <a:r>
              <a:rPr dirty="0" spc="-150"/>
              <a:t> </a:t>
            </a:r>
            <a:r>
              <a:rPr dirty="0"/>
              <a:t>ОРГАНОВ</a:t>
            </a:r>
            <a:r>
              <a:rPr dirty="0" spc="-105"/>
              <a:t> </a:t>
            </a:r>
            <a:r>
              <a:rPr dirty="0" spc="-10"/>
              <a:t>ОБЛАСТИ</a:t>
            </a:r>
            <a:r>
              <a:rPr dirty="0" spc="-120"/>
              <a:t> </a:t>
            </a:r>
            <a:r>
              <a:rPr dirty="0"/>
              <a:t>В</a:t>
            </a:r>
            <a:r>
              <a:rPr dirty="0" spc="-135"/>
              <a:t> </a:t>
            </a:r>
            <a:r>
              <a:rPr dirty="0" spc="-10"/>
              <a:t>РЕАЛИЗАЦИИ</a:t>
            </a:r>
            <a:r>
              <a:rPr dirty="0" spc="-114"/>
              <a:t> </a:t>
            </a:r>
            <a:r>
              <a:rPr dirty="0" spc="-10"/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69568" y="1805051"/>
          <a:ext cx="9464040" cy="4233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1790"/>
                <a:gridCol w="2521585"/>
                <a:gridCol w="1710054"/>
                <a:gridCol w="1713229"/>
                <a:gridCol w="1889759"/>
              </a:tblGrid>
              <a:tr h="325755">
                <a:tc gridSpan="5">
                  <a:txBody>
                    <a:bodyPr/>
                    <a:lstStyle/>
                    <a:p>
                      <a:pPr algn="ctr" marL="2159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Бюджетное</a:t>
                      </a:r>
                      <a:r>
                        <a:rPr dirty="0" sz="1200" spc="-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финансирование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77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9705">
                <a:tc gridSpan="2" rowSpan="2"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Форма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участия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algn="ctr" marR="5080">
                        <a:lnSpc>
                          <a:spcPts val="129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Размер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участия</a:t>
                      </a:r>
                      <a:r>
                        <a:rPr dirty="0" sz="1200" spc="-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бюджета,</a:t>
                      </a:r>
                      <a:r>
                        <a:rPr dirty="0" sz="12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200" spc="-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руб.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2245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32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Федеральный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784">
                        <a:lnSpc>
                          <a:spcPts val="132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Областной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7535">
                        <a:lnSpc>
                          <a:spcPts val="132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Местный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algn="ctr" marL="1270">
                        <a:lnSpc>
                          <a:spcPts val="1325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Прямое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algn="ctr" marL="161290" marR="149225" indent="-3175">
                        <a:lnSpc>
                          <a:spcPts val="1370"/>
                        </a:lnSpc>
                        <a:spcBef>
                          <a:spcPts val="1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бюджетное финансирование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333375">
                        <a:lnSpc>
                          <a:spcPts val="1370"/>
                        </a:lnSpc>
                        <a:spcBef>
                          <a:spcPts val="35"/>
                        </a:spcBef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8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соответствующую программу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6985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Дороги*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1091565">
                        <a:lnSpc>
                          <a:spcPts val="1300"/>
                        </a:lnSpc>
                        <a:spcBef>
                          <a:spcPts val="85"/>
                        </a:spcBef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плановую протяжённость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Субсидии*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330200">
                        <a:lnSpc>
                          <a:spcPts val="1320"/>
                        </a:lnSpc>
                        <a:spcBef>
                          <a:spcPts val="45"/>
                        </a:spcBef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соответствующую программу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725"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ИТОГО: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735">
                <a:tc gridSpan="5"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Участие</a:t>
                      </a:r>
                      <a:r>
                        <a:rPr dirty="0" sz="12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2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программах</a:t>
                      </a:r>
                      <a:r>
                        <a:rPr dirty="0" sz="120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государственной</a:t>
                      </a:r>
                      <a:r>
                        <a:rPr dirty="0" sz="12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поддержки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25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2880">
                <a:tc gridSpan="2"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Потребность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Финансовые</a:t>
                      </a:r>
                      <a:r>
                        <a:rPr dirty="0" sz="12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вложения,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20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руб.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0185">
                <a:tc>
                  <a:txBody>
                    <a:bodyPr/>
                    <a:lstStyle/>
                    <a:p>
                      <a:pPr marL="6985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Электроэнергия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требуемую</a:t>
                      </a:r>
                      <a:r>
                        <a:rPr dirty="0" sz="12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i="1">
                          <a:latin typeface="Arial"/>
                          <a:cs typeface="Arial"/>
                        </a:rPr>
                        <a:t>мощность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Газоснабжение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требуемый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объём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Водоснабжение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2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i="1">
                          <a:latin typeface="Arial"/>
                          <a:cs typeface="Arial"/>
                        </a:rPr>
                        <a:t>требуемый</a:t>
                      </a:r>
                      <a:r>
                        <a:rPr dirty="0" sz="12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20" i="1">
                          <a:latin typeface="Arial"/>
                          <a:cs typeface="Arial"/>
                        </a:rPr>
                        <a:t>объём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2250"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Гарантии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 gridSpan="2"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Залоги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 gridSpan="2">
                  <a:txBody>
                    <a:bodyPr/>
                    <a:lstStyle/>
                    <a:p>
                      <a:pPr marL="69850">
                        <a:lnSpc>
                          <a:spcPts val="150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Прочие</a:t>
                      </a:r>
                      <a:r>
                        <a:rPr dirty="0" sz="12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формы</a:t>
                      </a:r>
                      <a:r>
                        <a:rPr dirty="0" sz="12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участия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*: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0520">
                <a:tc gridSpan="5">
                  <a:txBody>
                    <a:bodyPr/>
                    <a:lstStyle/>
                    <a:p>
                      <a:pPr marL="69850" marR="257175">
                        <a:lnSpc>
                          <a:spcPts val="132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Земельный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участок: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адрес</a:t>
                      </a:r>
                      <a:r>
                        <a:rPr dirty="0" sz="1200" spc="-7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расположения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земельного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участка,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20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площадь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земельного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участка,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расчётную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стоимость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(аренды)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участка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 descr=""/>
          <p:cNvSpPr txBox="1"/>
          <p:nvPr/>
        </p:nvSpPr>
        <p:spPr>
          <a:xfrm>
            <a:off x="889812" y="6342075"/>
            <a:ext cx="48774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*</a:t>
            </a:r>
            <a:r>
              <a:rPr dirty="0" sz="1200" spc="10">
                <a:latin typeface="Calibri"/>
                <a:cs typeface="Calibri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Необходимо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указать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основание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для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выделения</a:t>
            </a:r>
            <a:r>
              <a:rPr dirty="0" sz="1200" spc="-5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денежных</a:t>
            </a:r>
            <a:r>
              <a:rPr dirty="0" sz="1200" spc="-4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средств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275" rIns="0" bIns="0" rtlCol="0" vert="horz">
            <a:spAutoFit/>
          </a:bodyPr>
          <a:lstStyle/>
          <a:p>
            <a:pPr marL="12700" marR="5080">
              <a:lnSpc>
                <a:spcPts val="2840"/>
              </a:lnSpc>
              <a:spcBef>
                <a:spcPts val="325"/>
              </a:spcBef>
            </a:pPr>
            <a:r>
              <a:rPr dirty="0" spc="-10">
                <a:solidFill>
                  <a:srgbClr val="365F91"/>
                </a:solidFill>
              </a:rPr>
              <a:t>ПОКАЗАТЕЛИ</a:t>
            </a:r>
            <a:r>
              <a:rPr dirty="0" spc="-80">
                <a:solidFill>
                  <a:srgbClr val="365F91"/>
                </a:solidFill>
              </a:rPr>
              <a:t> </a:t>
            </a:r>
            <a:r>
              <a:rPr dirty="0" spc="-10">
                <a:solidFill>
                  <a:srgbClr val="365F91"/>
                </a:solidFill>
              </a:rPr>
              <a:t>СОЦИАЛЬНОЙ,</a:t>
            </a:r>
            <a:r>
              <a:rPr dirty="0" spc="-90">
                <a:solidFill>
                  <a:srgbClr val="365F91"/>
                </a:solidFill>
              </a:rPr>
              <a:t> </a:t>
            </a:r>
            <a:r>
              <a:rPr dirty="0" spc="-10">
                <a:solidFill>
                  <a:srgbClr val="365F91"/>
                </a:solidFill>
              </a:rPr>
              <a:t>БЮДЖЕТНОЙ</a:t>
            </a:r>
            <a:r>
              <a:rPr dirty="0" spc="-95">
                <a:solidFill>
                  <a:srgbClr val="365F91"/>
                </a:solidFill>
              </a:rPr>
              <a:t> </a:t>
            </a:r>
            <a:r>
              <a:rPr dirty="0" spc="-50">
                <a:solidFill>
                  <a:srgbClr val="365F91"/>
                </a:solidFill>
              </a:rPr>
              <a:t>И </a:t>
            </a:r>
            <a:r>
              <a:rPr dirty="0" spc="-10">
                <a:solidFill>
                  <a:srgbClr val="365F91"/>
                </a:solidFill>
              </a:rPr>
              <a:t>ЭКОНОМИЧЕСКОЙ</a:t>
            </a:r>
            <a:r>
              <a:rPr dirty="0" spc="-110">
                <a:solidFill>
                  <a:srgbClr val="365F91"/>
                </a:solidFill>
              </a:rPr>
              <a:t> </a:t>
            </a:r>
            <a:r>
              <a:rPr dirty="0" spc="-10">
                <a:solidFill>
                  <a:srgbClr val="365F91"/>
                </a:solidFill>
              </a:rPr>
              <a:t>ЭФФЕКТИВНОСТИ</a:t>
            </a:r>
            <a:r>
              <a:rPr dirty="0" spc="-110">
                <a:solidFill>
                  <a:srgbClr val="365F91"/>
                </a:solidFill>
              </a:rPr>
              <a:t> </a:t>
            </a:r>
            <a:r>
              <a:rPr dirty="0" spc="-10">
                <a:solidFill>
                  <a:srgbClr val="365F91"/>
                </a:solidFill>
              </a:rPr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69568" y="1637410"/>
          <a:ext cx="9460865" cy="4839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2290"/>
                <a:gridCol w="6750050"/>
                <a:gridCol w="1350009"/>
                <a:gridCol w="810259"/>
              </a:tblGrid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Социальная</a:t>
                      </a:r>
                      <a:r>
                        <a:rPr dirty="0" sz="12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эффективность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1.1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Охват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населения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социальными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благами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dirty="0" sz="1200" spc="-8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период</a:t>
                      </a:r>
                      <a:r>
                        <a:rPr dirty="0" sz="120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Тыс.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чел.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1.2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2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Новые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рабочие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места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2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Ед.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1.3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Средняя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з/п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Тыс.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1.4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Месячный</a:t>
                      </a:r>
                      <a:r>
                        <a:rPr dirty="0" sz="120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ФОТ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1.5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ФОТ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1.6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Бюджетная</a:t>
                      </a:r>
                      <a:r>
                        <a:rPr dirty="0" sz="1200" spc="-7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эффективность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2.1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Участие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источников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проекте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2.2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Налоги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консолидированный</a:t>
                      </a:r>
                      <a:r>
                        <a:rPr dirty="0" sz="12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бюджет</a:t>
                      </a:r>
                      <a:r>
                        <a:rPr dirty="0" sz="12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области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2.3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Срок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окупаемости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инвестиций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2.4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Снижение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возможного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ущерба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2.5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29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Экономия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средств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29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2.6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Экономическая</a:t>
                      </a:r>
                      <a:r>
                        <a:rPr dirty="0" sz="1200" spc="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эффективность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3.1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20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выручки*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7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83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3.2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прибыли*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3.3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9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Рентабельность*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90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%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3.4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Срок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окупаемости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3.5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инвестиций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основной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капитал</a:t>
                      </a:r>
                      <a:r>
                        <a:rPr dirty="0" sz="120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рамках</a:t>
                      </a:r>
                      <a:r>
                        <a:rPr dirty="0" sz="120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3.6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инвестиций,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осваиваемых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территории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области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5"/>
                        </a:lnSpc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2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руб.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dirty="0" sz="1200" spc="-25">
                          <a:latin typeface="Microsoft Sans Serif"/>
                          <a:cs typeface="Microsoft Sans Serif"/>
                        </a:rPr>
                        <a:t>3.7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70"/>
                        </a:lnSpc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20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Уровень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удовлетворённости</a:t>
                      </a:r>
                      <a:r>
                        <a:rPr dirty="0" sz="1200" spc="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пользователей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 результатом</a:t>
                      </a:r>
                      <a:r>
                        <a:rPr dirty="0" sz="12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проекта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5"/>
                        </a:lnSpc>
                      </a:pPr>
                      <a:r>
                        <a:rPr dirty="0" sz="1200" b="1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8204" y="905383"/>
            <a:ext cx="3150235" cy="406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90"/>
              <a:t>КОМАНДА</a:t>
            </a:r>
            <a:r>
              <a:rPr dirty="0" spc="-60"/>
              <a:t> </a:t>
            </a:r>
            <a:r>
              <a:rPr dirty="0" spc="-10"/>
              <a:t>ПРОЕКТА</a:t>
            </a:r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969568" y="1625219"/>
          <a:ext cx="9464040" cy="21323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3885"/>
                <a:gridCol w="2390140"/>
                <a:gridCol w="2499995"/>
                <a:gridCol w="3963670"/>
              </a:tblGrid>
              <a:tr h="4083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dirty="0" sz="1300" b="1">
                          <a:latin typeface="Arial"/>
                          <a:cs typeface="Arial"/>
                        </a:rPr>
                        <a:t>№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B="0" marT="876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6570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dirty="0" sz="1300" spc="-25" b="1">
                          <a:latin typeface="Arial"/>
                          <a:cs typeface="Arial"/>
                        </a:rPr>
                        <a:t>ФИО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B="0" marT="876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0" marR="303530" indent="-372110">
                        <a:lnSpc>
                          <a:spcPts val="1590"/>
                        </a:lnSpc>
                      </a:pPr>
                      <a:r>
                        <a:rPr dirty="0" sz="1300" spc="-10" b="1">
                          <a:latin typeface="Arial"/>
                          <a:cs typeface="Arial"/>
                        </a:rPr>
                        <a:t>Должность</a:t>
                      </a:r>
                      <a:r>
                        <a:rPr dirty="0" sz="13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3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10" b="1">
                          <a:latin typeface="Arial"/>
                          <a:cs typeface="Arial"/>
                        </a:rPr>
                        <a:t>основное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место</a:t>
                      </a:r>
                      <a:r>
                        <a:rPr dirty="0" sz="130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10" b="1">
                          <a:latin typeface="Arial"/>
                          <a:cs typeface="Arial"/>
                        </a:rPr>
                        <a:t>работы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13815" marR="712470" indent="-603885">
                        <a:lnSpc>
                          <a:spcPts val="1490"/>
                        </a:lnSpc>
                        <a:spcBef>
                          <a:spcPts val="30"/>
                        </a:spcBef>
                      </a:pPr>
                      <a:r>
                        <a:rPr dirty="0" sz="1300" b="1">
                          <a:latin typeface="Arial"/>
                          <a:cs typeface="Arial"/>
                        </a:rPr>
                        <a:t>Роль</a:t>
                      </a:r>
                      <a:r>
                        <a:rPr dirty="0" sz="1300" spc="-6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300" spc="-6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проекте,</a:t>
                      </a:r>
                      <a:r>
                        <a:rPr dirty="0" sz="1300" spc="-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10" b="1">
                          <a:latin typeface="Arial"/>
                          <a:cs typeface="Arial"/>
                        </a:rPr>
                        <a:t>выполняемые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300" spc="-6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проекте</a:t>
                      </a:r>
                      <a:r>
                        <a:rPr dirty="0" sz="13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20" b="1">
                          <a:latin typeface="Arial"/>
                          <a:cs typeface="Arial"/>
                        </a:rPr>
                        <a:t>блоки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Куратор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Руководитель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проекта,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 за...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905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Администратор</a:t>
                      </a:r>
                      <a:r>
                        <a:rPr dirty="0" sz="120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проекта,</a:t>
                      </a:r>
                      <a:r>
                        <a:rPr dirty="0" sz="120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20">
                          <a:latin typeface="Microsoft Sans Serif"/>
                          <a:cs typeface="Microsoft Sans Serif"/>
                        </a:rPr>
                        <a:t>за...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Оператор</a:t>
                      </a:r>
                      <a:r>
                        <a:rPr dirty="0" sz="120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мониторинга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30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dirty="0" sz="1200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20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latin typeface="Microsoft Sans Serif"/>
                          <a:cs typeface="Microsoft Sans Serif"/>
                        </a:rPr>
                        <a:t>за...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Muzyleva</dc:creator>
  <dc:title>УПРАВЛЕНИЕ</dc:title>
  <dcterms:created xsi:type="dcterms:W3CDTF">2024-08-21T08:52:32Z</dcterms:created>
  <dcterms:modified xsi:type="dcterms:W3CDTF">2024-08-21T08:52:32Z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2024-08-21T00:00:00Z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2024-08-21T00:00:00Z</vt:filetime>
  </property>
  <property fmtid="{D5CDD505-2E9C-101B-9397-08002B2CF9AE}" pid="5" name="Producer">
    <vt:lpwstr>www.ilovepdf.com</vt:lpwstr>
  </property>
</Properties>
</file>