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40"/>
  </p:notesMasterIdLst>
  <p:handoutMasterIdLst>
    <p:handoutMasterId r:id="rId41"/>
  </p:handoutMasterIdLst>
  <p:sldIdLst>
    <p:sldId id="497" r:id="rId2"/>
    <p:sldId id="432" r:id="rId3"/>
    <p:sldId id="433" r:id="rId4"/>
    <p:sldId id="434" r:id="rId5"/>
    <p:sldId id="435" r:id="rId6"/>
    <p:sldId id="436" r:id="rId7"/>
    <p:sldId id="440" r:id="rId8"/>
    <p:sldId id="439" r:id="rId9"/>
    <p:sldId id="437" r:id="rId10"/>
    <p:sldId id="461" r:id="rId11"/>
    <p:sldId id="438" r:id="rId12"/>
    <p:sldId id="442" r:id="rId13"/>
    <p:sldId id="441" r:id="rId14"/>
    <p:sldId id="443" r:id="rId15"/>
    <p:sldId id="444" r:id="rId16"/>
    <p:sldId id="445" r:id="rId17"/>
    <p:sldId id="447" r:id="rId18"/>
    <p:sldId id="455" r:id="rId19"/>
    <p:sldId id="454" r:id="rId20"/>
    <p:sldId id="448" r:id="rId21"/>
    <p:sldId id="449" r:id="rId22"/>
    <p:sldId id="494" r:id="rId23"/>
    <p:sldId id="450" r:id="rId24"/>
    <p:sldId id="464" r:id="rId25"/>
    <p:sldId id="465" r:id="rId26"/>
    <p:sldId id="481" r:id="rId27"/>
    <p:sldId id="482" r:id="rId28"/>
    <p:sldId id="483" r:id="rId29"/>
    <p:sldId id="484" r:id="rId30"/>
    <p:sldId id="462" r:id="rId31"/>
    <p:sldId id="486" r:id="rId32"/>
    <p:sldId id="493" r:id="rId33"/>
    <p:sldId id="456" r:id="rId34"/>
    <p:sldId id="458" r:id="rId35"/>
    <p:sldId id="490" r:id="rId36"/>
    <p:sldId id="492" r:id="rId37"/>
    <p:sldId id="459" r:id="rId38"/>
    <p:sldId id="460" r:id="rId39"/>
  </p:sldIdLst>
  <p:sldSz cx="9906000" cy="702151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80"/>
    <a:srgbClr val="009999"/>
    <a:srgbClr val="3333FF"/>
    <a:srgbClr val="FF3300"/>
    <a:srgbClr val="FFFF66"/>
    <a:srgbClr val="DDFCD0"/>
    <a:srgbClr val="006600"/>
    <a:srgbClr val="006666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94" autoAdjust="0"/>
    <p:restoredTop sz="97885" autoAdjust="0"/>
  </p:normalViewPr>
  <p:slideViewPr>
    <p:cSldViewPr>
      <p:cViewPr>
        <p:scale>
          <a:sx n="75" d="100"/>
          <a:sy n="75" d="100"/>
        </p:scale>
        <p:origin x="-2424" y="-900"/>
      </p:cViewPr>
      <p:guideLst>
        <p:guide orient="horz" pos="2212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BBAC9-4925-404A-9D68-61ACB4834E1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094D1B-D321-45BB-BBD3-A84E3B03B148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Расходы бюджета 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93DF85-57DC-4F29-B1F0-82F5C07A9C46}" type="parTrans" cxnId="{250D9A9B-581A-4844-91FB-DBB4F590C20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F7D6E59-54F6-489D-8E55-1BAC0BFEFDD1}" type="sibTrans" cxnId="{250D9A9B-581A-4844-91FB-DBB4F590C20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CD7B9CF-7F44-462F-964C-35A9AE3D54DF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0100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Общегосударст-венные      вопросы 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DE487A-7FFB-4710-8113-BE49ECB323F5}" type="parTrans" cxnId="{D6CA22BE-5D41-4CE5-99A8-15AFC8A09D17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CDC98F1-30BF-4BBC-BA20-402D9AF7C590}" type="sibTrans" cxnId="{D6CA22BE-5D41-4CE5-99A8-15AFC8A09D1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08DCA80-8534-499B-8975-31D7C94BA1D3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0300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Национальная </a:t>
          </a:r>
          <a:r>
            <a:rPr lang="ru-RU" alt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9E55E0-534B-44A5-9513-4EFD648BBAAD}" type="parTrans" cxnId="{7A775B10-36E4-45E1-85F2-4A63C22011F1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4912ACF-FE6B-4437-AD1A-E45F1DB968BA}" type="sibTrans" cxnId="{7A775B10-36E4-45E1-85F2-4A63C22011F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D307584-D169-493C-8E37-6C485147D932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0400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03738C-90F5-4B65-B85E-DC12E3E761DC}" type="parTrans" cxnId="{F5015610-C05F-4AB5-9C7B-8DAE5952385E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F25AD6D-81CC-4D69-BDFE-B2D3F1FE3D20}" type="sibTrans" cxnId="{F5015610-C05F-4AB5-9C7B-8DAE5952385E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0960A8C9-FC91-4B32-BEA5-B7D3DEAED7CB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0600 </a:t>
          </a:r>
        </a:p>
        <a:p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Охрана окружающей среды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9A0534-5915-4645-B4F9-A3F7B7E7EDAC}" type="parTrans" cxnId="{67D7A7F5-8FA5-46B3-A7E6-C5E05ECB52E9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361FB73-ECFE-43CE-9230-6142B5DDA33C}" type="sibTrans" cxnId="{67D7A7F5-8FA5-46B3-A7E6-C5E05ECB52E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F5C6D1B-AE95-4BEC-8C0D-DDAB5B601CCA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0500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Жилищно-коммунальное хозяйство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4C6ECC-93D4-4667-ABED-6F938C9E25D0}" type="parTrans" cxnId="{496AFE26-2BF6-4C67-BBE4-9AF38F789408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ACB9012-9D9E-48C5-B464-8DAB54A0F0EE}" type="sibTrans" cxnId="{496AFE26-2BF6-4C67-BBE4-9AF38F789408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69F5AC8-8CD0-4117-A8B8-7B8EA2819966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0700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8974D60-D78F-41A8-BA8E-2CA66E3D1284}" type="parTrans" cxnId="{F34A0344-F711-4EA5-A49A-4E6AAD0B0E88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8318450-7605-4C9D-9F3C-915B329265B1}" type="sibTrans" cxnId="{F34A0344-F711-4EA5-A49A-4E6AAD0B0E88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2754957-EE6E-4487-936C-4AD080D77945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0800 </a:t>
          </a:r>
        </a:p>
        <a:p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Культура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8C84BB-7E86-418A-B03A-9F9022B8E878}" type="parTrans" cxnId="{FF87A1B8-A92E-429E-8344-E30D294A1276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F385C2A-7D35-4095-B857-F05D1DD417E9}" type="sibTrans" cxnId="{FF87A1B8-A92E-429E-8344-E30D294A1276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04FB9506-F856-4F62-BE3B-13DE22D0129A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</a:t>
          </a:r>
          <a:r>
            <a:rPr lang="en-US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</a:t>
          </a:r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00     </a:t>
          </a:r>
        </a:p>
        <a:p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Здравоохранение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08554A-067A-418F-9C68-68681E400FBE}" type="parTrans" cxnId="{6ABEDEA4-31AA-4E50-BDCA-D91D4A9B9721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2268A1D-157B-4CAD-B100-C8363184FCCB}" type="sibTrans" cxnId="{6ABEDEA4-31AA-4E50-BDCA-D91D4A9B972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0D53152-1E03-4429-83FF-EA6CE38BF55F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77AA97-F5AE-443E-AF2A-7DE0641B35D1}" type="parTrans" cxnId="{54DAE32F-413A-4D38-8CA4-B5AC3F5A0D69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E229FA9-890D-47DB-88F6-2AE66F64501A}" type="sibTrans" cxnId="{54DAE32F-413A-4D38-8CA4-B5AC3F5A0D6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03D1C9F-7617-4A57-9732-96754D2A1367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Физическая  культура и спорт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0CFC66-0035-49D6-BEC3-672046D92196}" type="parTrans" cxnId="{B4E28504-03FC-4D15-8FB8-F7F17E5127B9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6E36D30-6171-4081-91BE-E5A685693C2A}" type="sibTrans" cxnId="{B4E28504-03FC-4D15-8FB8-F7F17E5127B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C8182A8-F894-4CC1-B04F-FF46C265F313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1200 </a:t>
          </a:r>
        </a:p>
        <a:p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Средства  массовой информации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DEA7C3-9835-47BD-986D-3CF0DD791DCD}" type="parTrans" cxnId="{501DB117-D21F-4A23-A3CC-0E0E6268FA36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AD27C72-FF7A-4F0F-A796-CA8F07134F03}" type="sibTrans" cxnId="{501DB117-D21F-4A23-A3CC-0E0E6268FA36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B6369B0F-8E71-4210-A245-9A9E24D7578F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alt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1400 </a:t>
          </a:r>
          <a:r>
            <a:rPr lang="ru-RU" alt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Межбюджетные трансферты</a:t>
          </a:r>
          <a:endParaRPr lang="ru-RU" sz="11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77DDB8-A443-42B8-9330-2E74DDFC2F56}" type="parTrans" cxnId="{EB34405F-C5F3-4CB7-9BDB-C93467A19FEC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A04F6A5-C694-4454-A156-A548306A3658}" type="sibTrans" cxnId="{EB34405F-C5F3-4CB7-9BDB-C93467A19FE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7FB3A12-95B1-471E-ADAB-2C639B128B11}" type="pres">
      <dgm:prSet presAssocID="{A94BBAC9-4925-404A-9D68-61ACB4834E1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49100-9688-4C7E-8D58-7253A19119FE}" type="pres">
      <dgm:prSet presAssocID="{14094D1B-D321-45BB-BBD3-A84E3B03B148}" presName="centerShape" presStyleLbl="node0" presStyleIdx="0" presStyleCnt="1" custScaleX="322943" custScaleY="236824" custLinFactNeighborX="-413" custLinFactNeighborY="-882"/>
      <dgm:spPr/>
      <dgm:t>
        <a:bodyPr/>
        <a:lstStyle/>
        <a:p>
          <a:endParaRPr lang="ru-RU"/>
        </a:p>
      </dgm:t>
    </dgm:pt>
    <dgm:pt modelId="{91550F2C-A9A8-46E1-8F5C-24888EFC2013}" type="pres">
      <dgm:prSet presAssocID="{ECDE487A-7FFB-4710-8113-BE49ECB323F5}" presName="Name9" presStyleLbl="parChTrans1D2" presStyleIdx="0" presStyleCnt="12"/>
      <dgm:spPr/>
      <dgm:t>
        <a:bodyPr/>
        <a:lstStyle/>
        <a:p>
          <a:endParaRPr lang="ru-RU"/>
        </a:p>
      </dgm:t>
    </dgm:pt>
    <dgm:pt modelId="{75EDB669-305D-45C4-93C9-7EAC4536A3E3}" type="pres">
      <dgm:prSet presAssocID="{ECDE487A-7FFB-4710-8113-BE49ECB323F5}" presName="connTx" presStyleLbl="parChTrans1D2" presStyleIdx="0" presStyleCnt="12"/>
      <dgm:spPr/>
      <dgm:t>
        <a:bodyPr/>
        <a:lstStyle/>
        <a:p>
          <a:endParaRPr lang="ru-RU"/>
        </a:p>
      </dgm:t>
    </dgm:pt>
    <dgm:pt modelId="{A03AA6FC-43C7-4213-9AFB-3C6669F382F3}" type="pres">
      <dgm:prSet presAssocID="{8CD7B9CF-7F44-462F-964C-35A9AE3D54DF}" presName="node" presStyleLbl="node1" presStyleIdx="0" presStyleCnt="12" custScaleX="141434" custScaleY="13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B4BAE-678F-4065-B654-D7183301353D}" type="pres">
      <dgm:prSet presAssocID="{009E55E0-534B-44A5-9513-4EFD648BBAAD}" presName="Name9" presStyleLbl="parChTrans1D2" presStyleIdx="1" presStyleCnt="12"/>
      <dgm:spPr/>
      <dgm:t>
        <a:bodyPr/>
        <a:lstStyle/>
        <a:p>
          <a:endParaRPr lang="ru-RU"/>
        </a:p>
      </dgm:t>
    </dgm:pt>
    <dgm:pt modelId="{4699E6BB-E20F-4ECB-9561-A29B644CD597}" type="pres">
      <dgm:prSet presAssocID="{009E55E0-534B-44A5-9513-4EFD648BBAAD}" presName="connTx" presStyleLbl="parChTrans1D2" presStyleIdx="1" presStyleCnt="12"/>
      <dgm:spPr/>
      <dgm:t>
        <a:bodyPr/>
        <a:lstStyle/>
        <a:p>
          <a:endParaRPr lang="ru-RU"/>
        </a:p>
      </dgm:t>
    </dgm:pt>
    <dgm:pt modelId="{ADF5859D-F0D6-4405-8050-58B7AF238725}" type="pres">
      <dgm:prSet presAssocID="{F08DCA80-8534-499B-8975-31D7C94BA1D3}" presName="node" presStyleLbl="node1" presStyleIdx="1" presStyleCnt="12" custScaleX="146201" custScaleY="142260" custRadScaleRad="113479" custRadScaleInc="45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F6091-E162-48C4-8D75-0246B64A7425}" type="pres">
      <dgm:prSet presAssocID="{2C03738C-90F5-4B65-B85E-DC12E3E761DC}" presName="Name9" presStyleLbl="parChTrans1D2" presStyleIdx="2" presStyleCnt="12"/>
      <dgm:spPr/>
      <dgm:t>
        <a:bodyPr/>
        <a:lstStyle/>
        <a:p>
          <a:endParaRPr lang="ru-RU"/>
        </a:p>
      </dgm:t>
    </dgm:pt>
    <dgm:pt modelId="{F1F096A5-93FB-4443-A8D7-7B6A207A9A07}" type="pres">
      <dgm:prSet presAssocID="{2C03738C-90F5-4B65-B85E-DC12E3E761DC}" presName="connTx" presStyleLbl="parChTrans1D2" presStyleIdx="2" presStyleCnt="12"/>
      <dgm:spPr/>
      <dgm:t>
        <a:bodyPr/>
        <a:lstStyle/>
        <a:p>
          <a:endParaRPr lang="ru-RU"/>
        </a:p>
      </dgm:t>
    </dgm:pt>
    <dgm:pt modelId="{007E7BB4-619F-492A-816F-77858B0BCFBE}" type="pres">
      <dgm:prSet presAssocID="{AD307584-D169-493C-8E37-6C485147D932}" presName="node" presStyleLbl="node1" presStyleIdx="2" presStyleCnt="12" custScaleX="142428" custScaleY="142430" custRadScaleRad="151236" custRadScaleInc="21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14F02-5FB7-4ACB-BDE6-B1CD4529FE15}" type="pres">
      <dgm:prSet presAssocID="{EC4C6ECC-93D4-4667-ABED-6F938C9E25D0}" presName="Name9" presStyleLbl="parChTrans1D2" presStyleIdx="3" presStyleCnt="12"/>
      <dgm:spPr/>
      <dgm:t>
        <a:bodyPr/>
        <a:lstStyle/>
        <a:p>
          <a:endParaRPr lang="ru-RU"/>
        </a:p>
      </dgm:t>
    </dgm:pt>
    <dgm:pt modelId="{8FD5FFB4-87D4-4DF5-96AA-3810F1BF5AFB}" type="pres">
      <dgm:prSet presAssocID="{EC4C6ECC-93D4-4667-ABED-6F938C9E25D0}" presName="connTx" presStyleLbl="parChTrans1D2" presStyleIdx="3" presStyleCnt="12"/>
      <dgm:spPr/>
      <dgm:t>
        <a:bodyPr/>
        <a:lstStyle/>
        <a:p>
          <a:endParaRPr lang="ru-RU"/>
        </a:p>
      </dgm:t>
    </dgm:pt>
    <dgm:pt modelId="{E90A75F5-E0D8-4723-B586-53E9283F4704}" type="pres">
      <dgm:prSet presAssocID="{2F5C6D1B-AE95-4BEC-8C0D-DDAB5B601CCA}" presName="node" presStyleLbl="node1" presStyleIdx="3" presStyleCnt="12" custScaleX="135509" custScaleY="137823" custRadScaleRad="143000" custRadScaleInc="-15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0491A-C327-44E1-B27D-A6294659A06F}" type="pres">
      <dgm:prSet presAssocID="{E19A0534-5915-4645-B4F9-A3F7B7E7EDAC}" presName="Name9" presStyleLbl="parChTrans1D2" presStyleIdx="4" presStyleCnt="12"/>
      <dgm:spPr/>
      <dgm:t>
        <a:bodyPr/>
        <a:lstStyle/>
        <a:p>
          <a:endParaRPr lang="ru-RU"/>
        </a:p>
      </dgm:t>
    </dgm:pt>
    <dgm:pt modelId="{ED784022-F955-40FD-9ECE-62242006A16D}" type="pres">
      <dgm:prSet presAssocID="{E19A0534-5915-4645-B4F9-A3F7B7E7EDAC}" presName="connTx" presStyleLbl="parChTrans1D2" presStyleIdx="4" presStyleCnt="12"/>
      <dgm:spPr/>
      <dgm:t>
        <a:bodyPr/>
        <a:lstStyle/>
        <a:p>
          <a:endParaRPr lang="ru-RU"/>
        </a:p>
      </dgm:t>
    </dgm:pt>
    <dgm:pt modelId="{C9B6E2DC-E17B-4EB5-9953-F90EDFBF45FF}" type="pres">
      <dgm:prSet presAssocID="{0960A8C9-FC91-4B32-BEA5-B7D3DEAED7CB}" presName="node" presStyleLbl="node1" presStyleIdx="4" presStyleCnt="12" custScaleX="139457" custScaleY="140786" custRadScaleRad="153268" custRadScaleInc="-4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A6FE3F-BE2C-4EBF-9CAE-FDC52D4B260B}" type="pres">
      <dgm:prSet presAssocID="{A8974D60-D78F-41A8-BA8E-2CA66E3D1284}" presName="Name9" presStyleLbl="parChTrans1D2" presStyleIdx="5" presStyleCnt="12"/>
      <dgm:spPr/>
      <dgm:t>
        <a:bodyPr/>
        <a:lstStyle/>
        <a:p>
          <a:endParaRPr lang="ru-RU"/>
        </a:p>
      </dgm:t>
    </dgm:pt>
    <dgm:pt modelId="{6C98F3D5-A893-4F93-AACD-F053F3D6A3A4}" type="pres">
      <dgm:prSet presAssocID="{A8974D60-D78F-41A8-BA8E-2CA66E3D1284}" presName="connTx" presStyleLbl="parChTrans1D2" presStyleIdx="5" presStyleCnt="12"/>
      <dgm:spPr/>
      <dgm:t>
        <a:bodyPr/>
        <a:lstStyle/>
        <a:p>
          <a:endParaRPr lang="ru-RU"/>
        </a:p>
      </dgm:t>
    </dgm:pt>
    <dgm:pt modelId="{2EA54529-C554-4D84-8156-26A63246071B}" type="pres">
      <dgm:prSet presAssocID="{969F5AC8-8CD0-4117-A8B8-7B8EA2819966}" presName="node" presStyleLbl="node1" presStyleIdx="5" presStyleCnt="12" custScaleX="153934" custScaleY="142415" custRadScaleRad="127172" custRadScaleInc="-77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ACCEE-0F8D-4A19-9BA3-887CD61BB987}" type="pres">
      <dgm:prSet presAssocID="{B28C84BB-7E86-418A-B03A-9F9022B8E878}" presName="Name9" presStyleLbl="parChTrans1D2" presStyleIdx="6" presStyleCnt="12"/>
      <dgm:spPr/>
      <dgm:t>
        <a:bodyPr/>
        <a:lstStyle/>
        <a:p>
          <a:endParaRPr lang="ru-RU"/>
        </a:p>
      </dgm:t>
    </dgm:pt>
    <dgm:pt modelId="{EBAF6FD0-0EC6-4D78-A0AC-4B9173D09EFF}" type="pres">
      <dgm:prSet presAssocID="{B28C84BB-7E86-418A-B03A-9F9022B8E878}" presName="connTx" presStyleLbl="parChTrans1D2" presStyleIdx="6" presStyleCnt="12"/>
      <dgm:spPr/>
      <dgm:t>
        <a:bodyPr/>
        <a:lstStyle/>
        <a:p>
          <a:endParaRPr lang="ru-RU"/>
        </a:p>
      </dgm:t>
    </dgm:pt>
    <dgm:pt modelId="{211B6B24-B4D1-4C39-8301-E810926C4783}" type="pres">
      <dgm:prSet presAssocID="{52754957-EE6E-4487-936C-4AD080D77945}" presName="node" presStyleLbl="node1" presStyleIdx="6" presStyleCnt="12" custScaleX="170530" custScaleY="153262" custRadScaleRad="99862" custRadScaleInc="-31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7C051-1279-45C5-8032-51C6497203BB}" type="pres">
      <dgm:prSet presAssocID="{4608554A-067A-418F-9C68-68681E400FBE}" presName="Name9" presStyleLbl="parChTrans1D2" presStyleIdx="7" presStyleCnt="12"/>
      <dgm:spPr/>
      <dgm:t>
        <a:bodyPr/>
        <a:lstStyle/>
        <a:p>
          <a:endParaRPr lang="ru-RU"/>
        </a:p>
      </dgm:t>
    </dgm:pt>
    <dgm:pt modelId="{515CE82F-942B-4CA7-B6EF-8AAECE15C933}" type="pres">
      <dgm:prSet presAssocID="{4608554A-067A-418F-9C68-68681E400FBE}" presName="connTx" presStyleLbl="parChTrans1D2" presStyleIdx="7" presStyleCnt="12"/>
      <dgm:spPr/>
      <dgm:t>
        <a:bodyPr/>
        <a:lstStyle/>
        <a:p>
          <a:endParaRPr lang="ru-RU"/>
        </a:p>
      </dgm:t>
    </dgm:pt>
    <dgm:pt modelId="{9DE14168-3B1B-47F3-AA03-E0DBDD36C5C7}" type="pres">
      <dgm:prSet presAssocID="{04FB9506-F856-4F62-BE3B-13DE22D0129A}" presName="node" presStyleLbl="node1" presStyleIdx="7" presStyleCnt="12" custScaleX="164953" custScaleY="151143" custRadScaleRad="120927" custRadScaleInc="45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BDF25-B1DE-41ED-BCBD-A88D24670542}" type="pres">
      <dgm:prSet presAssocID="{6577AA97-F5AE-443E-AF2A-7DE0641B35D1}" presName="Name9" presStyleLbl="parChTrans1D2" presStyleIdx="8" presStyleCnt="12"/>
      <dgm:spPr/>
      <dgm:t>
        <a:bodyPr/>
        <a:lstStyle/>
        <a:p>
          <a:endParaRPr lang="ru-RU"/>
        </a:p>
      </dgm:t>
    </dgm:pt>
    <dgm:pt modelId="{3AB8DE42-ACD8-4DD4-BF8A-00DFDE579B5F}" type="pres">
      <dgm:prSet presAssocID="{6577AA97-F5AE-443E-AF2A-7DE0641B35D1}" presName="connTx" presStyleLbl="parChTrans1D2" presStyleIdx="8" presStyleCnt="12"/>
      <dgm:spPr/>
      <dgm:t>
        <a:bodyPr/>
        <a:lstStyle/>
        <a:p>
          <a:endParaRPr lang="ru-RU"/>
        </a:p>
      </dgm:t>
    </dgm:pt>
    <dgm:pt modelId="{10501FC5-2082-41AE-B5FB-610C9F86C18A}" type="pres">
      <dgm:prSet presAssocID="{40D53152-1E03-4429-83FF-EA6CE38BF55F}" presName="node" presStyleLbl="node1" presStyleIdx="8" presStyleCnt="12" custScaleX="151142" custScaleY="143740" custRadScaleRad="150459" custRadScaleInc="32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ECFCB-D2FC-4E9A-AB54-4AB56B6DE691}" type="pres">
      <dgm:prSet presAssocID="{4E0CFC66-0035-49D6-BEC3-672046D92196}" presName="Name9" presStyleLbl="parChTrans1D2" presStyleIdx="9" presStyleCnt="12"/>
      <dgm:spPr/>
      <dgm:t>
        <a:bodyPr/>
        <a:lstStyle/>
        <a:p>
          <a:endParaRPr lang="ru-RU"/>
        </a:p>
      </dgm:t>
    </dgm:pt>
    <dgm:pt modelId="{78D1EDA9-05D7-4C18-A231-EC5C28B5CDBF}" type="pres">
      <dgm:prSet presAssocID="{4E0CFC66-0035-49D6-BEC3-672046D92196}" presName="connTx" presStyleLbl="parChTrans1D2" presStyleIdx="9" presStyleCnt="12"/>
      <dgm:spPr/>
      <dgm:t>
        <a:bodyPr/>
        <a:lstStyle/>
        <a:p>
          <a:endParaRPr lang="ru-RU"/>
        </a:p>
      </dgm:t>
    </dgm:pt>
    <dgm:pt modelId="{8BE7DFD3-1BD3-4CB2-BEE6-938C56996E0E}" type="pres">
      <dgm:prSet presAssocID="{E03D1C9F-7617-4A57-9732-96754D2A1367}" presName="node" presStyleLbl="node1" presStyleIdx="9" presStyleCnt="12" custScaleX="139118" custScaleY="143239" custRadScaleRad="137737" custRadScaleInc="-6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B692E-53B6-4447-93EF-13CAC1DA4F12}" type="pres">
      <dgm:prSet presAssocID="{50DEA7C3-9835-47BD-986D-3CF0DD791DCD}" presName="Name9" presStyleLbl="parChTrans1D2" presStyleIdx="10" presStyleCnt="12"/>
      <dgm:spPr/>
      <dgm:t>
        <a:bodyPr/>
        <a:lstStyle/>
        <a:p>
          <a:endParaRPr lang="ru-RU"/>
        </a:p>
      </dgm:t>
    </dgm:pt>
    <dgm:pt modelId="{3EAC0B5D-978B-4954-A152-52D0D457BF18}" type="pres">
      <dgm:prSet presAssocID="{50DEA7C3-9835-47BD-986D-3CF0DD791DCD}" presName="connTx" presStyleLbl="parChTrans1D2" presStyleIdx="10" presStyleCnt="12"/>
      <dgm:spPr/>
      <dgm:t>
        <a:bodyPr/>
        <a:lstStyle/>
        <a:p>
          <a:endParaRPr lang="ru-RU"/>
        </a:p>
      </dgm:t>
    </dgm:pt>
    <dgm:pt modelId="{E0419472-321C-4903-9D04-A5F73FD0CC90}" type="pres">
      <dgm:prSet presAssocID="{DC8182A8-F894-4CC1-B04F-FF46C265F313}" presName="node" presStyleLbl="node1" presStyleIdx="10" presStyleCnt="12" custScaleX="145868" custScaleY="142592" custRadScaleRad="154511" custRadScaleInc="-17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04FB8-913C-4F68-B9E7-3D11811FB611}" type="pres">
      <dgm:prSet presAssocID="{1477DDB8-A443-42B8-9330-2E74DDFC2F56}" presName="Name9" presStyleLbl="parChTrans1D2" presStyleIdx="11" presStyleCnt="12"/>
      <dgm:spPr/>
      <dgm:t>
        <a:bodyPr/>
        <a:lstStyle/>
        <a:p>
          <a:endParaRPr lang="ru-RU"/>
        </a:p>
      </dgm:t>
    </dgm:pt>
    <dgm:pt modelId="{F221BC4D-5D78-485D-8CE6-EF93903FE942}" type="pres">
      <dgm:prSet presAssocID="{1477DDB8-A443-42B8-9330-2E74DDFC2F56}" presName="connTx" presStyleLbl="parChTrans1D2" presStyleIdx="11" presStyleCnt="12"/>
      <dgm:spPr/>
      <dgm:t>
        <a:bodyPr/>
        <a:lstStyle/>
        <a:p>
          <a:endParaRPr lang="ru-RU"/>
        </a:p>
      </dgm:t>
    </dgm:pt>
    <dgm:pt modelId="{8A5477D4-CF28-49C8-8723-DD4B5FF5390B}" type="pres">
      <dgm:prSet presAssocID="{B6369B0F-8E71-4210-A245-9A9E24D7578F}" presName="node" presStyleLbl="node1" presStyleIdx="11" presStyleCnt="12" custScaleX="146201" custScaleY="142259" custRadScaleRad="117351" custRadScaleInc="-31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0D9A9B-581A-4844-91FB-DBB4F590C207}" srcId="{A94BBAC9-4925-404A-9D68-61ACB4834E1A}" destId="{14094D1B-D321-45BB-BBD3-A84E3B03B148}" srcOrd="0" destOrd="0" parTransId="{0F93DF85-57DC-4F29-B1F0-82F5C07A9C46}" sibTransId="{7F7D6E59-54F6-489D-8E55-1BAC0BFEFDD1}"/>
    <dgm:cxn modelId="{F0DAB4C9-65C6-48A5-8143-3CCEBCF935FC}" type="presOf" srcId="{52754957-EE6E-4487-936C-4AD080D77945}" destId="{211B6B24-B4D1-4C39-8301-E810926C4783}" srcOrd="0" destOrd="0" presId="urn:microsoft.com/office/officeart/2005/8/layout/radial1"/>
    <dgm:cxn modelId="{5EE4A3A3-D74B-4428-B5DE-01D329C5073B}" type="presOf" srcId="{EC4C6ECC-93D4-4667-ABED-6F938C9E25D0}" destId="{69A14F02-5FB7-4ACB-BDE6-B1CD4529FE15}" srcOrd="0" destOrd="0" presId="urn:microsoft.com/office/officeart/2005/8/layout/radial1"/>
    <dgm:cxn modelId="{501DB117-D21F-4A23-A3CC-0E0E6268FA36}" srcId="{14094D1B-D321-45BB-BBD3-A84E3B03B148}" destId="{DC8182A8-F894-4CC1-B04F-FF46C265F313}" srcOrd="10" destOrd="0" parTransId="{50DEA7C3-9835-47BD-986D-3CF0DD791DCD}" sibTransId="{5AD27C72-FF7A-4F0F-A796-CA8F07134F03}"/>
    <dgm:cxn modelId="{EB34405F-C5F3-4CB7-9BDB-C93467A19FEC}" srcId="{14094D1B-D321-45BB-BBD3-A84E3B03B148}" destId="{B6369B0F-8E71-4210-A245-9A9E24D7578F}" srcOrd="11" destOrd="0" parTransId="{1477DDB8-A443-42B8-9330-2E74DDFC2F56}" sibTransId="{8A04F6A5-C694-4454-A156-A548306A3658}"/>
    <dgm:cxn modelId="{6ABEDEA4-31AA-4E50-BDCA-D91D4A9B9721}" srcId="{14094D1B-D321-45BB-BBD3-A84E3B03B148}" destId="{04FB9506-F856-4F62-BE3B-13DE22D0129A}" srcOrd="7" destOrd="0" parTransId="{4608554A-067A-418F-9C68-68681E400FBE}" sibTransId="{52268A1D-157B-4CAD-B100-C8363184FCCB}"/>
    <dgm:cxn modelId="{0D91E2E8-17AF-44BE-8049-03F59C99FF5C}" type="presOf" srcId="{B28C84BB-7E86-418A-B03A-9F9022B8E878}" destId="{EBAF6FD0-0EC6-4D78-A0AC-4B9173D09EFF}" srcOrd="1" destOrd="0" presId="urn:microsoft.com/office/officeart/2005/8/layout/radial1"/>
    <dgm:cxn modelId="{43D313B6-1E05-4C3F-8862-3F1E3683962B}" type="presOf" srcId="{2C03738C-90F5-4B65-B85E-DC12E3E761DC}" destId="{F1F096A5-93FB-4443-A8D7-7B6A207A9A07}" srcOrd="1" destOrd="0" presId="urn:microsoft.com/office/officeart/2005/8/layout/radial1"/>
    <dgm:cxn modelId="{DE129550-BEE8-431B-96A3-4D1A492B3276}" type="presOf" srcId="{DC8182A8-F894-4CC1-B04F-FF46C265F313}" destId="{E0419472-321C-4903-9D04-A5F73FD0CC90}" srcOrd="0" destOrd="0" presId="urn:microsoft.com/office/officeart/2005/8/layout/radial1"/>
    <dgm:cxn modelId="{F5015610-C05F-4AB5-9C7B-8DAE5952385E}" srcId="{14094D1B-D321-45BB-BBD3-A84E3B03B148}" destId="{AD307584-D169-493C-8E37-6C485147D932}" srcOrd="2" destOrd="0" parTransId="{2C03738C-90F5-4B65-B85E-DC12E3E761DC}" sibTransId="{FF25AD6D-81CC-4D69-BDFE-B2D3F1FE3D20}"/>
    <dgm:cxn modelId="{67D7A7F5-8FA5-46B3-A7E6-C5E05ECB52E9}" srcId="{14094D1B-D321-45BB-BBD3-A84E3B03B148}" destId="{0960A8C9-FC91-4B32-BEA5-B7D3DEAED7CB}" srcOrd="4" destOrd="0" parTransId="{E19A0534-5915-4645-B4F9-A3F7B7E7EDAC}" sibTransId="{7361FB73-ECFE-43CE-9230-6142B5DDA33C}"/>
    <dgm:cxn modelId="{496AFE26-2BF6-4C67-BBE4-9AF38F789408}" srcId="{14094D1B-D321-45BB-BBD3-A84E3B03B148}" destId="{2F5C6D1B-AE95-4BEC-8C0D-DDAB5B601CCA}" srcOrd="3" destOrd="0" parTransId="{EC4C6ECC-93D4-4667-ABED-6F938C9E25D0}" sibTransId="{3ACB9012-9D9E-48C5-B464-8DAB54A0F0EE}"/>
    <dgm:cxn modelId="{FF87A1B8-A92E-429E-8344-E30D294A1276}" srcId="{14094D1B-D321-45BB-BBD3-A84E3B03B148}" destId="{52754957-EE6E-4487-936C-4AD080D77945}" srcOrd="6" destOrd="0" parTransId="{B28C84BB-7E86-418A-B03A-9F9022B8E878}" sibTransId="{2F385C2A-7D35-4095-B857-F05D1DD417E9}"/>
    <dgm:cxn modelId="{7501EE19-E77E-4B4C-A721-BB173E06AC7F}" type="presOf" srcId="{14094D1B-D321-45BB-BBD3-A84E3B03B148}" destId="{E8349100-9688-4C7E-8D58-7253A19119FE}" srcOrd="0" destOrd="0" presId="urn:microsoft.com/office/officeart/2005/8/layout/radial1"/>
    <dgm:cxn modelId="{AFB8D8AC-CE7F-4F84-9B49-C246B7EA7332}" type="presOf" srcId="{4E0CFC66-0035-49D6-BEC3-672046D92196}" destId="{674ECFCB-D2FC-4E9A-AB54-4AB56B6DE691}" srcOrd="0" destOrd="0" presId="urn:microsoft.com/office/officeart/2005/8/layout/radial1"/>
    <dgm:cxn modelId="{4DDFB5E8-F9F1-4501-8F00-E4235DA70E7E}" type="presOf" srcId="{E03D1C9F-7617-4A57-9732-96754D2A1367}" destId="{8BE7DFD3-1BD3-4CB2-BEE6-938C56996E0E}" srcOrd="0" destOrd="0" presId="urn:microsoft.com/office/officeart/2005/8/layout/radial1"/>
    <dgm:cxn modelId="{E2B07D55-9798-4E71-9C5B-52BD75477C5B}" type="presOf" srcId="{4608554A-067A-418F-9C68-68681E400FBE}" destId="{515CE82F-942B-4CA7-B6EF-8AAECE15C933}" srcOrd="1" destOrd="0" presId="urn:microsoft.com/office/officeart/2005/8/layout/radial1"/>
    <dgm:cxn modelId="{445DBE1C-33CF-42E5-BA97-8FDE23B373C6}" type="presOf" srcId="{B28C84BB-7E86-418A-B03A-9F9022B8E878}" destId="{C36ACCEE-0F8D-4A19-9BA3-887CD61BB987}" srcOrd="0" destOrd="0" presId="urn:microsoft.com/office/officeart/2005/8/layout/radial1"/>
    <dgm:cxn modelId="{12889841-C862-4C98-BD32-5ED5E55DB601}" type="presOf" srcId="{50DEA7C3-9835-47BD-986D-3CF0DD791DCD}" destId="{3EAC0B5D-978B-4954-A152-52D0D457BF18}" srcOrd="1" destOrd="0" presId="urn:microsoft.com/office/officeart/2005/8/layout/radial1"/>
    <dgm:cxn modelId="{8FDD48DC-9EC6-4FB2-9B4E-A3B6C1A6FA6D}" type="presOf" srcId="{1477DDB8-A443-42B8-9330-2E74DDFC2F56}" destId="{51004FB8-913C-4F68-B9E7-3D11811FB611}" srcOrd="0" destOrd="0" presId="urn:microsoft.com/office/officeart/2005/8/layout/radial1"/>
    <dgm:cxn modelId="{74401DEB-E550-480F-BE1C-4C7AE3283A70}" type="presOf" srcId="{ECDE487A-7FFB-4710-8113-BE49ECB323F5}" destId="{75EDB669-305D-45C4-93C9-7EAC4536A3E3}" srcOrd="1" destOrd="0" presId="urn:microsoft.com/office/officeart/2005/8/layout/radial1"/>
    <dgm:cxn modelId="{9E0396BA-286D-461A-ADE2-5ED2FB268A02}" type="presOf" srcId="{04FB9506-F856-4F62-BE3B-13DE22D0129A}" destId="{9DE14168-3B1B-47F3-AA03-E0DBDD36C5C7}" srcOrd="0" destOrd="0" presId="urn:microsoft.com/office/officeart/2005/8/layout/radial1"/>
    <dgm:cxn modelId="{33D894A4-09E3-4560-9B0A-DB4FD19EE55F}" type="presOf" srcId="{F08DCA80-8534-499B-8975-31D7C94BA1D3}" destId="{ADF5859D-F0D6-4405-8050-58B7AF238725}" srcOrd="0" destOrd="0" presId="urn:microsoft.com/office/officeart/2005/8/layout/radial1"/>
    <dgm:cxn modelId="{6589DEF4-4238-4DAE-82DD-70E0ACE6B5FF}" type="presOf" srcId="{009E55E0-534B-44A5-9513-4EFD648BBAAD}" destId="{69EB4BAE-678F-4065-B654-D7183301353D}" srcOrd="0" destOrd="0" presId="urn:microsoft.com/office/officeart/2005/8/layout/radial1"/>
    <dgm:cxn modelId="{174C0FD9-9667-410D-B8E0-C4E7B268BE89}" type="presOf" srcId="{8CD7B9CF-7F44-462F-964C-35A9AE3D54DF}" destId="{A03AA6FC-43C7-4213-9AFB-3C6669F382F3}" srcOrd="0" destOrd="0" presId="urn:microsoft.com/office/officeart/2005/8/layout/radial1"/>
    <dgm:cxn modelId="{C00D8A5C-1D94-4F5D-AB32-1E02013ABD20}" type="presOf" srcId="{ECDE487A-7FFB-4710-8113-BE49ECB323F5}" destId="{91550F2C-A9A8-46E1-8F5C-24888EFC2013}" srcOrd="0" destOrd="0" presId="urn:microsoft.com/office/officeart/2005/8/layout/radial1"/>
    <dgm:cxn modelId="{7A775B10-36E4-45E1-85F2-4A63C22011F1}" srcId="{14094D1B-D321-45BB-BBD3-A84E3B03B148}" destId="{F08DCA80-8534-499B-8975-31D7C94BA1D3}" srcOrd="1" destOrd="0" parTransId="{009E55E0-534B-44A5-9513-4EFD648BBAAD}" sibTransId="{54912ACF-FE6B-4437-AD1A-E45F1DB968BA}"/>
    <dgm:cxn modelId="{C39AEB08-886D-4548-96E1-0A134825BC8D}" type="presOf" srcId="{4E0CFC66-0035-49D6-BEC3-672046D92196}" destId="{78D1EDA9-05D7-4C18-A231-EC5C28B5CDBF}" srcOrd="1" destOrd="0" presId="urn:microsoft.com/office/officeart/2005/8/layout/radial1"/>
    <dgm:cxn modelId="{C0E60AEC-4A7C-4B0F-BD8A-4E36E721DCD0}" type="presOf" srcId="{2F5C6D1B-AE95-4BEC-8C0D-DDAB5B601CCA}" destId="{E90A75F5-E0D8-4723-B586-53E9283F4704}" srcOrd="0" destOrd="0" presId="urn:microsoft.com/office/officeart/2005/8/layout/radial1"/>
    <dgm:cxn modelId="{6CEDFB3A-F38F-40A8-9D7D-382E4D68FCBD}" type="presOf" srcId="{1477DDB8-A443-42B8-9330-2E74DDFC2F56}" destId="{F221BC4D-5D78-485D-8CE6-EF93903FE942}" srcOrd="1" destOrd="0" presId="urn:microsoft.com/office/officeart/2005/8/layout/radial1"/>
    <dgm:cxn modelId="{D6CA22BE-5D41-4CE5-99A8-15AFC8A09D17}" srcId="{14094D1B-D321-45BB-BBD3-A84E3B03B148}" destId="{8CD7B9CF-7F44-462F-964C-35A9AE3D54DF}" srcOrd="0" destOrd="0" parTransId="{ECDE487A-7FFB-4710-8113-BE49ECB323F5}" sibTransId="{0CDC98F1-30BF-4BBC-BA20-402D9AF7C590}"/>
    <dgm:cxn modelId="{C143DF32-CDBE-4885-93FA-BADF5217DB90}" type="presOf" srcId="{E19A0534-5915-4645-B4F9-A3F7B7E7EDAC}" destId="{26F0491A-C327-44E1-B27D-A6294659A06F}" srcOrd="0" destOrd="0" presId="urn:microsoft.com/office/officeart/2005/8/layout/radial1"/>
    <dgm:cxn modelId="{4CEFFF89-2776-4C06-AF3D-CF4D58E290BA}" type="presOf" srcId="{009E55E0-534B-44A5-9513-4EFD648BBAAD}" destId="{4699E6BB-E20F-4ECB-9561-A29B644CD597}" srcOrd="1" destOrd="0" presId="urn:microsoft.com/office/officeart/2005/8/layout/radial1"/>
    <dgm:cxn modelId="{131D2E5E-8086-4EC3-AE45-A9BB8CBDD636}" type="presOf" srcId="{AD307584-D169-493C-8E37-6C485147D932}" destId="{007E7BB4-619F-492A-816F-77858B0BCFBE}" srcOrd="0" destOrd="0" presId="urn:microsoft.com/office/officeart/2005/8/layout/radial1"/>
    <dgm:cxn modelId="{F59910B2-F8AA-4B87-9FA9-0BD9A2933014}" type="presOf" srcId="{A94BBAC9-4925-404A-9D68-61ACB4834E1A}" destId="{87FB3A12-95B1-471E-ADAB-2C639B128B11}" srcOrd="0" destOrd="0" presId="urn:microsoft.com/office/officeart/2005/8/layout/radial1"/>
    <dgm:cxn modelId="{1499C76E-0936-47EC-93D8-9294AD70E644}" type="presOf" srcId="{B6369B0F-8E71-4210-A245-9A9E24D7578F}" destId="{8A5477D4-CF28-49C8-8723-DD4B5FF5390B}" srcOrd="0" destOrd="0" presId="urn:microsoft.com/office/officeart/2005/8/layout/radial1"/>
    <dgm:cxn modelId="{F34A0344-F711-4EA5-A49A-4E6AAD0B0E88}" srcId="{14094D1B-D321-45BB-BBD3-A84E3B03B148}" destId="{969F5AC8-8CD0-4117-A8B8-7B8EA2819966}" srcOrd="5" destOrd="0" parTransId="{A8974D60-D78F-41A8-BA8E-2CA66E3D1284}" sibTransId="{28318450-7605-4C9D-9F3C-915B329265B1}"/>
    <dgm:cxn modelId="{DEB5B780-9EBA-4531-BED1-A484C647B083}" type="presOf" srcId="{EC4C6ECC-93D4-4667-ABED-6F938C9E25D0}" destId="{8FD5FFB4-87D4-4DF5-96AA-3810F1BF5AFB}" srcOrd="1" destOrd="0" presId="urn:microsoft.com/office/officeart/2005/8/layout/radial1"/>
    <dgm:cxn modelId="{F40EFE4A-1E50-45C9-ABE7-618D28DD5213}" type="presOf" srcId="{6577AA97-F5AE-443E-AF2A-7DE0641B35D1}" destId="{F0EBDF25-B1DE-41ED-BCBD-A88D24670542}" srcOrd="0" destOrd="0" presId="urn:microsoft.com/office/officeart/2005/8/layout/radial1"/>
    <dgm:cxn modelId="{36D0E729-6D7F-4A57-B0B3-8668E8D67E94}" type="presOf" srcId="{E19A0534-5915-4645-B4F9-A3F7B7E7EDAC}" destId="{ED784022-F955-40FD-9ECE-62242006A16D}" srcOrd="1" destOrd="0" presId="urn:microsoft.com/office/officeart/2005/8/layout/radial1"/>
    <dgm:cxn modelId="{6D6DF534-EE6E-43D7-AD75-5A52028CCDBF}" type="presOf" srcId="{6577AA97-F5AE-443E-AF2A-7DE0641B35D1}" destId="{3AB8DE42-ACD8-4DD4-BF8A-00DFDE579B5F}" srcOrd="1" destOrd="0" presId="urn:microsoft.com/office/officeart/2005/8/layout/radial1"/>
    <dgm:cxn modelId="{A799CF41-F505-437E-9772-69783ECC0E4D}" type="presOf" srcId="{0960A8C9-FC91-4B32-BEA5-B7D3DEAED7CB}" destId="{C9B6E2DC-E17B-4EB5-9953-F90EDFBF45FF}" srcOrd="0" destOrd="0" presId="urn:microsoft.com/office/officeart/2005/8/layout/radial1"/>
    <dgm:cxn modelId="{A5794460-E046-415E-A8A3-B35768AE80ED}" type="presOf" srcId="{50DEA7C3-9835-47BD-986D-3CF0DD791DCD}" destId="{DC8B692E-53B6-4447-93EF-13CAC1DA4F12}" srcOrd="0" destOrd="0" presId="urn:microsoft.com/office/officeart/2005/8/layout/radial1"/>
    <dgm:cxn modelId="{5A618032-1D5D-4860-B3CA-351FA62D9C1E}" type="presOf" srcId="{4608554A-067A-418F-9C68-68681E400FBE}" destId="{5237C051-1279-45C5-8032-51C6497203BB}" srcOrd="0" destOrd="0" presId="urn:microsoft.com/office/officeart/2005/8/layout/radial1"/>
    <dgm:cxn modelId="{ACD8309B-A6BA-4DF6-B4EA-7E360E5CD167}" type="presOf" srcId="{40D53152-1E03-4429-83FF-EA6CE38BF55F}" destId="{10501FC5-2082-41AE-B5FB-610C9F86C18A}" srcOrd="0" destOrd="0" presId="urn:microsoft.com/office/officeart/2005/8/layout/radial1"/>
    <dgm:cxn modelId="{54DAE32F-413A-4D38-8CA4-B5AC3F5A0D69}" srcId="{14094D1B-D321-45BB-BBD3-A84E3B03B148}" destId="{40D53152-1E03-4429-83FF-EA6CE38BF55F}" srcOrd="8" destOrd="0" parTransId="{6577AA97-F5AE-443E-AF2A-7DE0641B35D1}" sibTransId="{6E229FA9-890D-47DB-88F6-2AE66F64501A}"/>
    <dgm:cxn modelId="{67A8B7A4-D70A-4110-A535-7B265C8E1528}" type="presOf" srcId="{A8974D60-D78F-41A8-BA8E-2CA66E3D1284}" destId="{FBA6FE3F-BE2C-4EBF-9CAE-FDC52D4B260B}" srcOrd="0" destOrd="0" presId="urn:microsoft.com/office/officeart/2005/8/layout/radial1"/>
    <dgm:cxn modelId="{B17369BC-0D48-401C-AA9C-5BAF4290A77B}" type="presOf" srcId="{969F5AC8-8CD0-4117-A8B8-7B8EA2819966}" destId="{2EA54529-C554-4D84-8156-26A63246071B}" srcOrd="0" destOrd="0" presId="urn:microsoft.com/office/officeart/2005/8/layout/radial1"/>
    <dgm:cxn modelId="{28B0C912-50AA-45DE-94D4-2C297585D4E7}" type="presOf" srcId="{2C03738C-90F5-4B65-B85E-DC12E3E761DC}" destId="{C41F6091-E162-48C4-8D75-0246B64A7425}" srcOrd="0" destOrd="0" presId="urn:microsoft.com/office/officeart/2005/8/layout/radial1"/>
    <dgm:cxn modelId="{B4E28504-03FC-4D15-8FB8-F7F17E5127B9}" srcId="{14094D1B-D321-45BB-BBD3-A84E3B03B148}" destId="{E03D1C9F-7617-4A57-9732-96754D2A1367}" srcOrd="9" destOrd="0" parTransId="{4E0CFC66-0035-49D6-BEC3-672046D92196}" sibTransId="{86E36D30-6171-4081-91BE-E5A685693C2A}"/>
    <dgm:cxn modelId="{3A951764-D21B-45FA-954C-96503027FEE5}" type="presOf" srcId="{A8974D60-D78F-41A8-BA8E-2CA66E3D1284}" destId="{6C98F3D5-A893-4F93-AACD-F053F3D6A3A4}" srcOrd="1" destOrd="0" presId="urn:microsoft.com/office/officeart/2005/8/layout/radial1"/>
    <dgm:cxn modelId="{FD635FD2-F5D2-40F4-8C5E-DB71FDD9D88E}" type="presParOf" srcId="{87FB3A12-95B1-471E-ADAB-2C639B128B11}" destId="{E8349100-9688-4C7E-8D58-7253A19119FE}" srcOrd="0" destOrd="0" presId="urn:microsoft.com/office/officeart/2005/8/layout/radial1"/>
    <dgm:cxn modelId="{9956534C-2A48-4138-8C47-82C09C2BA621}" type="presParOf" srcId="{87FB3A12-95B1-471E-ADAB-2C639B128B11}" destId="{91550F2C-A9A8-46E1-8F5C-24888EFC2013}" srcOrd="1" destOrd="0" presId="urn:microsoft.com/office/officeart/2005/8/layout/radial1"/>
    <dgm:cxn modelId="{47199A0C-A8F7-4619-BFDF-506A427759C6}" type="presParOf" srcId="{91550F2C-A9A8-46E1-8F5C-24888EFC2013}" destId="{75EDB669-305D-45C4-93C9-7EAC4536A3E3}" srcOrd="0" destOrd="0" presId="urn:microsoft.com/office/officeart/2005/8/layout/radial1"/>
    <dgm:cxn modelId="{DA799C0F-85D9-46DB-9ED5-A7D03A8585C3}" type="presParOf" srcId="{87FB3A12-95B1-471E-ADAB-2C639B128B11}" destId="{A03AA6FC-43C7-4213-9AFB-3C6669F382F3}" srcOrd="2" destOrd="0" presId="urn:microsoft.com/office/officeart/2005/8/layout/radial1"/>
    <dgm:cxn modelId="{41EE5441-9F98-47BC-894D-2F8228A381A9}" type="presParOf" srcId="{87FB3A12-95B1-471E-ADAB-2C639B128B11}" destId="{69EB4BAE-678F-4065-B654-D7183301353D}" srcOrd="3" destOrd="0" presId="urn:microsoft.com/office/officeart/2005/8/layout/radial1"/>
    <dgm:cxn modelId="{77C8F0DD-0528-42B3-BDA2-0A20E92E35D1}" type="presParOf" srcId="{69EB4BAE-678F-4065-B654-D7183301353D}" destId="{4699E6BB-E20F-4ECB-9561-A29B644CD597}" srcOrd="0" destOrd="0" presId="urn:microsoft.com/office/officeart/2005/8/layout/radial1"/>
    <dgm:cxn modelId="{42954AB1-AC98-49F3-98FC-D96495DFD4B3}" type="presParOf" srcId="{87FB3A12-95B1-471E-ADAB-2C639B128B11}" destId="{ADF5859D-F0D6-4405-8050-58B7AF238725}" srcOrd="4" destOrd="0" presId="urn:microsoft.com/office/officeart/2005/8/layout/radial1"/>
    <dgm:cxn modelId="{64806A2A-3597-4E68-8A4E-51A31A04B970}" type="presParOf" srcId="{87FB3A12-95B1-471E-ADAB-2C639B128B11}" destId="{C41F6091-E162-48C4-8D75-0246B64A7425}" srcOrd="5" destOrd="0" presId="urn:microsoft.com/office/officeart/2005/8/layout/radial1"/>
    <dgm:cxn modelId="{789C6C9B-3712-47E0-B114-92AA2FE76D72}" type="presParOf" srcId="{C41F6091-E162-48C4-8D75-0246B64A7425}" destId="{F1F096A5-93FB-4443-A8D7-7B6A207A9A07}" srcOrd="0" destOrd="0" presId="urn:microsoft.com/office/officeart/2005/8/layout/radial1"/>
    <dgm:cxn modelId="{2744B885-8EC4-4F84-9550-3E0FEDA7E0A2}" type="presParOf" srcId="{87FB3A12-95B1-471E-ADAB-2C639B128B11}" destId="{007E7BB4-619F-492A-816F-77858B0BCFBE}" srcOrd="6" destOrd="0" presId="urn:microsoft.com/office/officeart/2005/8/layout/radial1"/>
    <dgm:cxn modelId="{BA6A5282-2AE1-4133-967B-C43721291BE6}" type="presParOf" srcId="{87FB3A12-95B1-471E-ADAB-2C639B128B11}" destId="{69A14F02-5FB7-4ACB-BDE6-B1CD4529FE15}" srcOrd="7" destOrd="0" presId="urn:microsoft.com/office/officeart/2005/8/layout/radial1"/>
    <dgm:cxn modelId="{A915E2BD-1F88-4E0D-AF54-E1E880B7C2B9}" type="presParOf" srcId="{69A14F02-5FB7-4ACB-BDE6-B1CD4529FE15}" destId="{8FD5FFB4-87D4-4DF5-96AA-3810F1BF5AFB}" srcOrd="0" destOrd="0" presId="urn:microsoft.com/office/officeart/2005/8/layout/radial1"/>
    <dgm:cxn modelId="{82965C8C-628C-4D12-8D3C-33599F2C7CB9}" type="presParOf" srcId="{87FB3A12-95B1-471E-ADAB-2C639B128B11}" destId="{E90A75F5-E0D8-4723-B586-53E9283F4704}" srcOrd="8" destOrd="0" presId="urn:microsoft.com/office/officeart/2005/8/layout/radial1"/>
    <dgm:cxn modelId="{A810A0D5-217D-4CF1-B9F1-04B6789578E8}" type="presParOf" srcId="{87FB3A12-95B1-471E-ADAB-2C639B128B11}" destId="{26F0491A-C327-44E1-B27D-A6294659A06F}" srcOrd="9" destOrd="0" presId="urn:microsoft.com/office/officeart/2005/8/layout/radial1"/>
    <dgm:cxn modelId="{5025712F-C124-4EED-B220-A978AC8CBCA8}" type="presParOf" srcId="{26F0491A-C327-44E1-B27D-A6294659A06F}" destId="{ED784022-F955-40FD-9ECE-62242006A16D}" srcOrd="0" destOrd="0" presId="urn:microsoft.com/office/officeart/2005/8/layout/radial1"/>
    <dgm:cxn modelId="{DEF6C846-8D9F-4F73-9019-B3A52FC61525}" type="presParOf" srcId="{87FB3A12-95B1-471E-ADAB-2C639B128B11}" destId="{C9B6E2DC-E17B-4EB5-9953-F90EDFBF45FF}" srcOrd="10" destOrd="0" presId="urn:microsoft.com/office/officeart/2005/8/layout/radial1"/>
    <dgm:cxn modelId="{2B044D65-F8EB-4084-9C5D-759AF4C0EB94}" type="presParOf" srcId="{87FB3A12-95B1-471E-ADAB-2C639B128B11}" destId="{FBA6FE3F-BE2C-4EBF-9CAE-FDC52D4B260B}" srcOrd="11" destOrd="0" presId="urn:microsoft.com/office/officeart/2005/8/layout/radial1"/>
    <dgm:cxn modelId="{37FA8425-5D77-4025-8B8B-61FE8B11040B}" type="presParOf" srcId="{FBA6FE3F-BE2C-4EBF-9CAE-FDC52D4B260B}" destId="{6C98F3D5-A893-4F93-AACD-F053F3D6A3A4}" srcOrd="0" destOrd="0" presId="urn:microsoft.com/office/officeart/2005/8/layout/radial1"/>
    <dgm:cxn modelId="{80674671-1D9E-4825-9C3C-1E8CFFF74BF1}" type="presParOf" srcId="{87FB3A12-95B1-471E-ADAB-2C639B128B11}" destId="{2EA54529-C554-4D84-8156-26A63246071B}" srcOrd="12" destOrd="0" presId="urn:microsoft.com/office/officeart/2005/8/layout/radial1"/>
    <dgm:cxn modelId="{4C37DE16-9352-43E4-9901-41D163ED0A9E}" type="presParOf" srcId="{87FB3A12-95B1-471E-ADAB-2C639B128B11}" destId="{C36ACCEE-0F8D-4A19-9BA3-887CD61BB987}" srcOrd="13" destOrd="0" presId="urn:microsoft.com/office/officeart/2005/8/layout/radial1"/>
    <dgm:cxn modelId="{126AE628-82B2-4471-91DB-F29719C96913}" type="presParOf" srcId="{C36ACCEE-0F8D-4A19-9BA3-887CD61BB987}" destId="{EBAF6FD0-0EC6-4D78-A0AC-4B9173D09EFF}" srcOrd="0" destOrd="0" presId="urn:microsoft.com/office/officeart/2005/8/layout/radial1"/>
    <dgm:cxn modelId="{A7EECFB3-35CD-4972-9C73-67D0B8556A06}" type="presParOf" srcId="{87FB3A12-95B1-471E-ADAB-2C639B128B11}" destId="{211B6B24-B4D1-4C39-8301-E810926C4783}" srcOrd="14" destOrd="0" presId="urn:microsoft.com/office/officeart/2005/8/layout/radial1"/>
    <dgm:cxn modelId="{A6D54807-0DF5-4C85-95E9-23B9A48B2553}" type="presParOf" srcId="{87FB3A12-95B1-471E-ADAB-2C639B128B11}" destId="{5237C051-1279-45C5-8032-51C6497203BB}" srcOrd="15" destOrd="0" presId="urn:microsoft.com/office/officeart/2005/8/layout/radial1"/>
    <dgm:cxn modelId="{A88976A6-6763-4851-BEF1-49A6A8C83EB2}" type="presParOf" srcId="{5237C051-1279-45C5-8032-51C6497203BB}" destId="{515CE82F-942B-4CA7-B6EF-8AAECE15C933}" srcOrd="0" destOrd="0" presId="urn:microsoft.com/office/officeart/2005/8/layout/radial1"/>
    <dgm:cxn modelId="{2D18D2AF-0A9D-4349-AAD3-4010866672F8}" type="presParOf" srcId="{87FB3A12-95B1-471E-ADAB-2C639B128B11}" destId="{9DE14168-3B1B-47F3-AA03-E0DBDD36C5C7}" srcOrd="16" destOrd="0" presId="urn:microsoft.com/office/officeart/2005/8/layout/radial1"/>
    <dgm:cxn modelId="{391E3809-9ED7-4276-AE0E-97238A6888A0}" type="presParOf" srcId="{87FB3A12-95B1-471E-ADAB-2C639B128B11}" destId="{F0EBDF25-B1DE-41ED-BCBD-A88D24670542}" srcOrd="17" destOrd="0" presId="urn:microsoft.com/office/officeart/2005/8/layout/radial1"/>
    <dgm:cxn modelId="{40B3F564-4887-4AE0-9A89-BD71D3B8F06A}" type="presParOf" srcId="{F0EBDF25-B1DE-41ED-BCBD-A88D24670542}" destId="{3AB8DE42-ACD8-4DD4-BF8A-00DFDE579B5F}" srcOrd="0" destOrd="0" presId="urn:microsoft.com/office/officeart/2005/8/layout/radial1"/>
    <dgm:cxn modelId="{4F99800C-F08B-4900-9DA4-F86B4D5C9665}" type="presParOf" srcId="{87FB3A12-95B1-471E-ADAB-2C639B128B11}" destId="{10501FC5-2082-41AE-B5FB-610C9F86C18A}" srcOrd="18" destOrd="0" presId="urn:microsoft.com/office/officeart/2005/8/layout/radial1"/>
    <dgm:cxn modelId="{94AAC9AB-196F-4D6F-AA0E-9126C4E493C9}" type="presParOf" srcId="{87FB3A12-95B1-471E-ADAB-2C639B128B11}" destId="{674ECFCB-D2FC-4E9A-AB54-4AB56B6DE691}" srcOrd="19" destOrd="0" presId="urn:microsoft.com/office/officeart/2005/8/layout/radial1"/>
    <dgm:cxn modelId="{AC7C59B8-7DD7-40DB-8049-AE9C1E4A6EDD}" type="presParOf" srcId="{674ECFCB-D2FC-4E9A-AB54-4AB56B6DE691}" destId="{78D1EDA9-05D7-4C18-A231-EC5C28B5CDBF}" srcOrd="0" destOrd="0" presId="urn:microsoft.com/office/officeart/2005/8/layout/radial1"/>
    <dgm:cxn modelId="{BBFBA713-79E9-4BD6-BAD4-96C6D1DA2684}" type="presParOf" srcId="{87FB3A12-95B1-471E-ADAB-2C639B128B11}" destId="{8BE7DFD3-1BD3-4CB2-BEE6-938C56996E0E}" srcOrd="20" destOrd="0" presId="urn:microsoft.com/office/officeart/2005/8/layout/radial1"/>
    <dgm:cxn modelId="{0C00A560-70DA-4A34-99DB-F0EA42AC4862}" type="presParOf" srcId="{87FB3A12-95B1-471E-ADAB-2C639B128B11}" destId="{DC8B692E-53B6-4447-93EF-13CAC1DA4F12}" srcOrd="21" destOrd="0" presId="urn:microsoft.com/office/officeart/2005/8/layout/radial1"/>
    <dgm:cxn modelId="{DE0B86BF-B105-4ADA-8681-7FC0AD3B9B2C}" type="presParOf" srcId="{DC8B692E-53B6-4447-93EF-13CAC1DA4F12}" destId="{3EAC0B5D-978B-4954-A152-52D0D457BF18}" srcOrd="0" destOrd="0" presId="urn:microsoft.com/office/officeart/2005/8/layout/radial1"/>
    <dgm:cxn modelId="{B58B55D0-D93A-4BCB-AFC5-9E2880641974}" type="presParOf" srcId="{87FB3A12-95B1-471E-ADAB-2C639B128B11}" destId="{E0419472-321C-4903-9D04-A5F73FD0CC90}" srcOrd="22" destOrd="0" presId="urn:microsoft.com/office/officeart/2005/8/layout/radial1"/>
    <dgm:cxn modelId="{17210430-92FD-40ED-A9DE-02F542E170E9}" type="presParOf" srcId="{87FB3A12-95B1-471E-ADAB-2C639B128B11}" destId="{51004FB8-913C-4F68-B9E7-3D11811FB611}" srcOrd="23" destOrd="0" presId="urn:microsoft.com/office/officeart/2005/8/layout/radial1"/>
    <dgm:cxn modelId="{70537BCF-517D-4B65-80D2-51DBA6F57E7B}" type="presParOf" srcId="{51004FB8-913C-4F68-B9E7-3D11811FB611}" destId="{F221BC4D-5D78-485D-8CE6-EF93903FE942}" srcOrd="0" destOrd="0" presId="urn:microsoft.com/office/officeart/2005/8/layout/radial1"/>
    <dgm:cxn modelId="{F743EF8C-9B9C-4C8C-A3F2-8D031A895D7D}" type="presParOf" srcId="{87FB3A12-95B1-471E-ADAB-2C639B128B11}" destId="{8A5477D4-CF28-49C8-8723-DD4B5FF5390B}" srcOrd="24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49100-9688-4C7E-8D58-7253A19119FE}">
      <dsp:nvSpPr>
        <dsp:cNvPr id="0" name=""/>
        <dsp:cNvSpPr/>
      </dsp:nvSpPr>
      <dsp:spPr>
        <a:xfrm>
          <a:off x="2736321" y="1800220"/>
          <a:ext cx="3288381" cy="2411470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Расходы бюджета 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36321" y="1800220"/>
        <a:ext cx="3288381" cy="2411470"/>
      </dsp:txXfrm>
    </dsp:sp>
    <dsp:sp modelId="{91550F2C-A9A8-46E1-8F5C-24888EFC2013}">
      <dsp:nvSpPr>
        <dsp:cNvPr id="0" name=""/>
        <dsp:cNvSpPr/>
      </dsp:nvSpPr>
      <dsp:spPr>
        <a:xfrm rot="16228905">
          <a:off x="4082591" y="1479151"/>
          <a:ext cx="621341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621341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6228905">
        <a:off x="4377728" y="1474049"/>
        <a:ext cx="31067" cy="31067"/>
      </dsp:txXfrm>
    </dsp:sp>
    <dsp:sp modelId="{A03AA6FC-43C7-4213-9AFB-3C6669F382F3}">
      <dsp:nvSpPr>
        <dsp:cNvPr id="0" name=""/>
        <dsp:cNvSpPr/>
      </dsp:nvSpPr>
      <dsp:spPr>
        <a:xfrm>
          <a:off x="3681596" y="-200880"/>
          <a:ext cx="1440158" cy="137982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0100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Общегосударст-венные      вопросы 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81596" y="-200880"/>
        <a:ext cx="1440158" cy="1379826"/>
      </dsp:txXfrm>
    </dsp:sp>
    <dsp:sp modelId="{69EB4BAE-678F-4065-B654-D7183301353D}">
      <dsp:nvSpPr>
        <dsp:cNvPr id="0" name=""/>
        <dsp:cNvSpPr/>
      </dsp:nvSpPr>
      <dsp:spPr>
        <a:xfrm rot="18462911">
          <a:off x="5031058" y="1619646"/>
          <a:ext cx="826869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826869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8462911">
        <a:off x="5423821" y="1609406"/>
        <a:ext cx="41343" cy="41343"/>
      </dsp:txXfrm>
    </dsp:sp>
    <dsp:sp modelId="{ADF5859D-F0D6-4405-8050-58B7AF238725}">
      <dsp:nvSpPr>
        <dsp:cNvPr id="0" name=""/>
        <dsp:cNvSpPr/>
      </dsp:nvSpPr>
      <dsp:spPr>
        <a:xfrm>
          <a:off x="5400604" y="0"/>
          <a:ext cx="1488698" cy="144856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0300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Национальная </a:t>
          </a:r>
          <a:r>
            <a:rPr lang="ru-RU" alt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00604" y="0"/>
        <a:ext cx="1488698" cy="1448568"/>
      </dsp:txXfrm>
    </dsp:sp>
    <dsp:sp modelId="{C41F6091-E162-48C4-8D75-0246B64A7425}">
      <dsp:nvSpPr>
        <dsp:cNvPr id="0" name=""/>
        <dsp:cNvSpPr/>
      </dsp:nvSpPr>
      <dsp:spPr>
        <a:xfrm rot="20041813">
          <a:off x="5668065" y="1972584"/>
          <a:ext cx="1625184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625184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20041813">
        <a:off x="6440028" y="1942386"/>
        <a:ext cx="81259" cy="81259"/>
      </dsp:txXfrm>
    </dsp:sp>
    <dsp:sp modelId="{007E7BB4-619F-492A-816F-77858B0BCFBE}">
      <dsp:nvSpPr>
        <dsp:cNvPr id="0" name=""/>
        <dsp:cNvSpPr/>
      </dsp:nvSpPr>
      <dsp:spPr>
        <a:xfrm>
          <a:off x="7137979" y="584497"/>
          <a:ext cx="1450279" cy="1450299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0400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37979" y="584497"/>
        <a:ext cx="1450279" cy="1450299"/>
      </dsp:txXfrm>
    </dsp:sp>
    <dsp:sp modelId="{69A14F02-5FB7-4ACB-BDE6-B1CD4529FE15}">
      <dsp:nvSpPr>
        <dsp:cNvPr id="0" name=""/>
        <dsp:cNvSpPr/>
      </dsp:nvSpPr>
      <dsp:spPr>
        <a:xfrm rot="21499170">
          <a:off x="6023098" y="2927530"/>
          <a:ext cx="1349865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349865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21499170">
        <a:off x="6664284" y="2904216"/>
        <a:ext cx="67493" cy="67493"/>
      </dsp:txXfrm>
    </dsp:sp>
    <dsp:sp modelId="{E90A75F5-E0D8-4723-B586-53E9283F4704}">
      <dsp:nvSpPr>
        <dsp:cNvPr id="0" name=""/>
        <dsp:cNvSpPr/>
      </dsp:nvSpPr>
      <dsp:spPr>
        <a:xfrm>
          <a:off x="7372387" y="2196242"/>
          <a:ext cx="1379826" cy="140338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0500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Жилищно-коммунальное хозяйство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372387" y="2196242"/>
        <a:ext cx="1379826" cy="1403388"/>
      </dsp:txXfrm>
    </dsp:sp>
    <dsp:sp modelId="{26F0491A-C327-44E1-B27D-A6294659A06F}">
      <dsp:nvSpPr>
        <dsp:cNvPr id="0" name=""/>
        <dsp:cNvSpPr/>
      </dsp:nvSpPr>
      <dsp:spPr>
        <a:xfrm rot="1436692">
          <a:off x="5713154" y="3967998"/>
          <a:ext cx="1714482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714482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436692">
        <a:off x="6527533" y="3935568"/>
        <a:ext cx="85724" cy="85724"/>
      </dsp:txXfrm>
    </dsp:sp>
    <dsp:sp modelId="{C9B6E2DC-E17B-4EB5-9953-F90EDFBF45FF}">
      <dsp:nvSpPr>
        <dsp:cNvPr id="0" name=""/>
        <dsp:cNvSpPr/>
      </dsp:nvSpPr>
      <dsp:spPr>
        <a:xfrm>
          <a:off x="7293760" y="3898179"/>
          <a:ext cx="1420027" cy="1433559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0600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Охрана окружающей среды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293760" y="3898179"/>
        <a:ext cx="1420027" cy="1433559"/>
      </dsp:txXfrm>
    </dsp:sp>
    <dsp:sp modelId="{FBA6FE3F-BE2C-4EBF-9CAE-FDC52D4B260B}">
      <dsp:nvSpPr>
        <dsp:cNvPr id="0" name=""/>
        <dsp:cNvSpPr/>
      </dsp:nvSpPr>
      <dsp:spPr>
        <a:xfrm rot="2904581">
          <a:off x="5077205" y="4451441"/>
          <a:ext cx="1190982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190982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2904581">
        <a:off x="5642922" y="4432098"/>
        <a:ext cx="59549" cy="59549"/>
      </dsp:txXfrm>
    </dsp:sp>
    <dsp:sp modelId="{2EA54529-C554-4D84-8156-26A63246071B}">
      <dsp:nvSpPr>
        <dsp:cNvPr id="0" name=""/>
        <dsp:cNvSpPr/>
      </dsp:nvSpPr>
      <dsp:spPr>
        <a:xfrm>
          <a:off x="5781611" y="4742540"/>
          <a:ext cx="1567439" cy="1450147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0700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81611" y="4742540"/>
        <a:ext cx="1567439" cy="1450147"/>
      </dsp:txXfrm>
    </dsp:sp>
    <dsp:sp modelId="{C36ACCEE-0F8D-4A19-9BA3-887CD61BB987}">
      <dsp:nvSpPr>
        <dsp:cNvPr id="0" name=""/>
        <dsp:cNvSpPr/>
      </dsp:nvSpPr>
      <dsp:spPr>
        <a:xfrm rot="5093327">
          <a:off x="4207303" y="4505737"/>
          <a:ext cx="616579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616579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093327">
        <a:off x="4500178" y="4500755"/>
        <a:ext cx="30828" cy="30828"/>
      </dsp:txXfrm>
    </dsp:sp>
    <dsp:sp modelId="{211B6B24-B4D1-4C39-8301-E810926C4783}">
      <dsp:nvSpPr>
        <dsp:cNvPr id="0" name=""/>
        <dsp:cNvSpPr/>
      </dsp:nvSpPr>
      <dsp:spPr>
        <a:xfrm>
          <a:off x="3744413" y="4820724"/>
          <a:ext cx="1736429" cy="1560597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0800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Культура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44413" y="4820724"/>
        <a:ext cx="1736429" cy="1560597"/>
      </dsp:txXfrm>
    </dsp:sp>
    <dsp:sp modelId="{5237C051-1279-45C5-8032-51C6497203BB}">
      <dsp:nvSpPr>
        <dsp:cNvPr id="0" name=""/>
        <dsp:cNvSpPr/>
      </dsp:nvSpPr>
      <dsp:spPr>
        <a:xfrm rot="7633067">
          <a:off x="2842608" y="4415011"/>
          <a:ext cx="919518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919518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7633067">
        <a:off x="3279379" y="4402455"/>
        <a:ext cx="45975" cy="45975"/>
      </dsp:txXfrm>
    </dsp:sp>
    <dsp:sp modelId="{9DE14168-3B1B-47F3-AA03-E0DBDD36C5C7}">
      <dsp:nvSpPr>
        <dsp:cNvPr id="0" name=""/>
        <dsp:cNvSpPr/>
      </dsp:nvSpPr>
      <dsp:spPr>
        <a:xfrm>
          <a:off x="1704736" y="4653667"/>
          <a:ext cx="1679641" cy="153902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</a:t>
          </a:r>
          <a:r>
            <a:rPr lang="en-US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</a:t>
          </a: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00   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Здравоохранение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04736" y="4653667"/>
        <a:ext cx="1679641" cy="1539020"/>
      </dsp:txXfrm>
    </dsp:sp>
    <dsp:sp modelId="{F0EBDF25-B1DE-41ED-BCBD-A88D24670542}">
      <dsp:nvSpPr>
        <dsp:cNvPr id="0" name=""/>
        <dsp:cNvSpPr/>
      </dsp:nvSpPr>
      <dsp:spPr>
        <a:xfrm rot="9243733">
          <a:off x="1519549" y="4005291"/>
          <a:ext cx="1569827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569827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9243733">
        <a:off x="2265217" y="3976477"/>
        <a:ext cx="78491" cy="78491"/>
      </dsp:txXfrm>
    </dsp:sp>
    <dsp:sp modelId="{10501FC5-2082-41AE-B5FB-610C9F86C18A}">
      <dsp:nvSpPr>
        <dsp:cNvPr id="0" name=""/>
        <dsp:cNvSpPr/>
      </dsp:nvSpPr>
      <dsp:spPr>
        <a:xfrm>
          <a:off x="144005" y="3960447"/>
          <a:ext cx="1539010" cy="146363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05" y="3960447"/>
        <a:ext cx="1539010" cy="1463638"/>
      </dsp:txXfrm>
    </dsp:sp>
    <dsp:sp modelId="{674ECFCB-D2FC-4E9A-AB54-4AB56B6DE691}">
      <dsp:nvSpPr>
        <dsp:cNvPr id="0" name=""/>
        <dsp:cNvSpPr/>
      </dsp:nvSpPr>
      <dsp:spPr>
        <a:xfrm rot="10692873">
          <a:off x="1580954" y="3064757"/>
          <a:ext cx="1157131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157131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0692873">
        <a:off x="2130591" y="3046260"/>
        <a:ext cx="57856" cy="57856"/>
      </dsp:txXfrm>
    </dsp:sp>
    <dsp:sp modelId="{8BE7DFD3-1BD3-4CB2-BEE6-938C56996E0E}">
      <dsp:nvSpPr>
        <dsp:cNvPr id="0" name=""/>
        <dsp:cNvSpPr/>
      </dsp:nvSpPr>
      <dsp:spPr>
        <a:xfrm>
          <a:off x="164984" y="2386015"/>
          <a:ext cx="1416575" cy="1458537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Физическая  культура и спорт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4984" y="2386015"/>
        <a:ext cx="1416575" cy="1458537"/>
      </dsp:txXfrm>
    </dsp:sp>
    <dsp:sp modelId="{DC8B692E-53B6-4447-93EF-13CAC1DA4F12}">
      <dsp:nvSpPr>
        <dsp:cNvPr id="0" name=""/>
        <dsp:cNvSpPr/>
      </dsp:nvSpPr>
      <dsp:spPr>
        <a:xfrm rot="12416659">
          <a:off x="1455238" y="1931583"/>
          <a:ext cx="1664291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1664291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2416659">
        <a:off x="2245777" y="1900407"/>
        <a:ext cx="83214" cy="83214"/>
      </dsp:txXfrm>
    </dsp:sp>
    <dsp:sp modelId="{E0419472-321C-4903-9D04-A5F73FD0CC90}">
      <dsp:nvSpPr>
        <dsp:cNvPr id="0" name=""/>
        <dsp:cNvSpPr/>
      </dsp:nvSpPr>
      <dsp:spPr>
        <a:xfrm>
          <a:off x="144016" y="504054"/>
          <a:ext cx="1485307" cy="1451949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1200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Средства  массовой информации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6" y="504054"/>
        <a:ext cx="1485307" cy="1451949"/>
      </dsp:txXfrm>
    </dsp:sp>
    <dsp:sp modelId="{51004FB8-913C-4F68-B9E7-3D11811FB611}">
      <dsp:nvSpPr>
        <dsp:cNvPr id="0" name=""/>
        <dsp:cNvSpPr/>
      </dsp:nvSpPr>
      <dsp:spPr>
        <a:xfrm rot="14006496">
          <a:off x="2964248" y="1618734"/>
          <a:ext cx="790639" cy="20863"/>
        </a:xfrm>
        <a:custGeom>
          <a:avLst/>
          <a:gdLst/>
          <a:ahLst/>
          <a:cxnLst/>
          <a:rect l="0" t="0" r="0" b="0"/>
          <a:pathLst>
            <a:path>
              <a:moveTo>
                <a:pt x="0" y="10431"/>
              </a:moveTo>
              <a:lnTo>
                <a:pt x="790639" y="1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14006496">
        <a:off x="3339802" y="1609400"/>
        <a:ext cx="39531" cy="39531"/>
      </dsp:txXfrm>
    </dsp:sp>
    <dsp:sp modelId="{8A5477D4-CF28-49C8-8723-DD4B5FF5390B}">
      <dsp:nvSpPr>
        <dsp:cNvPr id="0" name=""/>
        <dsp:cNvSpPr/>
      </dsp:nvSpPr>
      <dsp:spPr>
        <a:xfrm>
          <a:off x="1944209" y="0"/>
          <a:ext cx="1488698" cy="144855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1400 </a:t>
          </a:r>
          <a:r>
            <a:rPr lang="ru-RU" alt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Межбюджетные трансферты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4209" y="0"/>
        <a:ext cx="1488698" cy="1448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ru-RU" altLang="ru-RU"/>
              <a:t>Управление финансов и бюджетной политики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fld id="{E90412DA-B3A5-4C8D-AE9D-52FF20303B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ru-RU" altLang="ru-RU"/>
              <a:t>Управление финансов и бюджетной политики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98513" y="744538"/>
            <a:ext cx="5262562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Arial" charset="0"/>
              </a:defRPr>
            </a:lvl1pPr>
          </a:lstStyle>
          <a:p>
            <a:pPr>
              <a:defRPr/>
            </a:pPr>
            <a:fld id="{7AD8A2C4-9736-4C30-96B7-4AD4EB2F38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490913" y="312738"/>
            <a:ext cx="12901613" cy="4837112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lIns="96725" tIns="48363" rIns="96725" bIns="48363"/>
            <a:lstStyle/>
            <a:p>
              <a:pPr defTabSz="966788">
                <a:defRPr/>
              </a:pPr>
              <a:endParaRPr lang="ru-RU" sz="25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lIns="96725" tIns="48363" rIns="96725" bIns="48363"/>
            <a:lstStyle/>
            <a:p>
              <a:pPr defTabSz="966788">
                <a:defRPr/>
              </a:pPr>
              <a:endParaRPr lang="ru-RU" sz="1900">
                <a:latin typeface="Arial" charset="0"/>
              </a:endParaRPr>
            </a:p>
          </p:txBody>
        </p:sp>
      </p:grpSp>
      <p:sp>
        <p:nvSpPr>
          <p:cNvPr id="583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563688" y="1009650"/>
            <a:ext cx="7842250" cy="1479550"/>
          </a:xfrm>
        </p:spPr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563688" y="3508375"/>
            <a:ext cx="7842250" cy="179546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793AC-DD70-4923-808C-EB6B02C301A4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EB95C-40CD-4127-A89C-1FCCDDCA0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6C5C5-4C46-4126-9C25-0FF886323A3E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8EB5C-1780-47B8-9486-6C93B335D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7913" y="309563"/>
            <a:ext cx="1979612" cy="5773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84313" y="309563"/>
            <a:ext cx="5791200" cy="5773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4EBD-1C5F-45D0-B31C-2BAC20201401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1EFAC-2D38-4569-A83D-13F8A5BAA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3" y="309563"/>
            <a:ext cx="7923212" cy="11699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84313" y="1870075"/>
            <a:ext cx="7923212" cy="42132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5E048-D425-43E2-B23B-6696957690D7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0C6A-BCDD-4C04-AA9D-F08189077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8F9A4-BE19-4888-AB3F-3E6722AEE2B6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DDD8-F704-4B62-A954-2BB5F6C43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511675"/>
            <a:ext cx="8420100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76563"/>
            <a:ext cx="84201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104FE-17EC-4527-84C2-3FADE17EB261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4452F-6462-4594-A1BB-29C60D15E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84313" y="1870075"/>
            <a:ext cx="3884612" cy="4213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21325" y="1870075"/>
            <a:ext cx="3886200" cy="4213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2428F-9B5A-4541-87AD-194C8C93E050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A4FD9-8F20-4C07-B254-70AE0F718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80988"/>
            <a:ext cx="89154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71625"/>
            <a:ext cx="437673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227263"/>
            <a:ext cx="437673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71625"/>
            <a:ext cx="437832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227263"/>
            <a:ext cx="437832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B502-07A7-42FB-9E8F-779CF7DA37A0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4FA7-3CA1-4EBC-8883-C053CF5B2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F4FA-25B6-48B4-938B-9E6714378918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78018-C50B-40A2-8F68-D2C86C47F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F2F60-8D75-4365-B1E0-1590A7C6F678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E0C30-B048-4C81-A400-A4B02507E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9400"/>
            <a:ext cx="3259138" cy="11906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9400"/>
            <a:ext cx="553720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70025"/>
            <a:ext cx="3259138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244D7-26E7-4000-8398-AF50383343D8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1EA11-2171-4857-BA8C-FE0DE2E0B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914900"/>
            <a:ext cx="5943600" cy="5810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27063"/>
            <a:ext cx="59436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495925"/>
            <a:ext cx="59436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489FF-F5B6-4B9A-BFFE-72CDE9524A3E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136FC-1E80-4CDC-A78D-5D38BDCEB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508375" y="0"/>
            <a:ext cx="12919075" cy="3900488"/>
            <a:chOff x="-2040" y="0"/>
            <a:chExt cx="7512" cy="2400"/>
          </a:xfrm>
        </p:grpSpPr>
        <p:sp>
          <p:nvSpPr>
            <p:cNvPr id="57347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lIns="96725" tIns="48363" rIns="96725" bIns="48363"/>
            <a:lstStyle/>
            <a:p>
              <a:pPr defTabSz="966788">
                <a:defRPr/>
              </a:pPr>
              <a:endParaRPr lang="ru-RU" sz="2500">
                <a:latin typeface="Times New Roman" pitchFamily="18" charset="0"/>
              </a:endParaRPr>
            </a:p>
          </p:txBody>
        </p:sp>
        <p:sp>
          <p:nvSpPr>
            <p:cNvPr id="57348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lIns="96725" tIns="48363" rIns="96725" bIns="48363"/>
            <a:lstStyle/>
            <a:p>
              <a:pPr defTabSz="966788">
                <a:defRPr/>
              </a:pPr>
              <a:endParaRPr lang="ru-RU" sz="1900">
                <a:latin typeface="Arial" charset="0"/>
              </a:endParaRPr>
            </a:p>
          </p:txBody>
        </p:sp>
        <p:sp>
          <p:nvSpPr>
            <p:cNvPr id="57349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84313" y="309563"/>
            <a:ext cx="7923212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5" tIns="48363" rIns="96725" bIns="4836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4313" y="1870075"/>
            <a:ext cx="7923212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5" tIns="48363" rIns="96725" bIns="48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97625"/>
            <a:ext cx="23114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25" tIns="48363" rIns="96725" bIns="4836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fld id="{4B3C9DEC-410C-4080-9280-C5ECCF7A2163}" type="datetimeFigureOut">
              <a:rPr lang="ru-RU"/>
              <a:pPr>
                <a:defRPr/>
              </a:pPr>
              <a:t>09.04.2025</a:t>
            </a:fld>
            <a:endParaRPr lang="ru-RU"/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97625"/>
            <a:ext cx="31369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25" tIns="48363" rIns="96725" bIns="48363" numCol="1" anchor="b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97625"/>
            <a:ext cx="23114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25" tIns="48363" rIns="96725" bIns="4836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CDD6EFF-2F84-4D25-B05F-E2444073B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xStyles>
    <p:titleStyle>
      <a:lvl1pPr algn="l" defTabSz="9667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defTabSz="9667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defTabSz="9667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defTabSz="9667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defTabSz="9667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defTabSz="9667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defTabSz="9667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defTabSz="9667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defTabSz="9667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61950" indent="-361950" algn="l" defTabSz="966788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1625" algn="l" defTabSz="966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1209675" indent="-242888" algn="l" defTabSz="966788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300">
          <a:solidFill>
            <a:schemeClr val="tx1"/>
          </a:solidFill>
          <a:latin typeface="+mn-lt"/>
          <a:cs typeface="+mn-cs"/>
        </a:defRPr>
      </a:lvl3pPr>
      <a:lvl4pPr marL="1692275" indent="-241300" algn="l" defTabSz="966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176463" indent="-241300" algn="l" defTabSz="966788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5pPr>
      <a:lvl6pPr marL="2633663" indent="-241300" algn="l" defTabSz="966788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6pPr>
      <a:lvl7pPr marL="3090863" indent="-241300" algn="l" defTabSz="966788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7pPr>
      <a:lvl8pPr marL="3548063" indent="-241300" algn="l" defTabSz="966788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8pPr>
      <a:lvl9pPr marL="4005263" indent="-241300" algn="l" defTabSz="966788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_____Microsoft_Office_Excel_97-20034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_____Microsoft_Office_Excel_97-20035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6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_____Microsoft_Office_Excel_97-20037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_____Microsoft_Office_Excel_97-20038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8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8584" y="270396"/>
            <a:ext cx="7620000" cy="5076826"/>
          </a:xfrm>
          <a:prstGeom prst="rect">
            <a:avLst/>
          </a:prstGeom>
          <a:noFill/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15925" y="0"/>
            <a:ext cx="9072563" cy="624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725" tIns="48363" rIns="96725" bIns="48363"/>
          <a:lstStyle/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ru-RU" alt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ru-RU" alt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ru-RU" alt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ru-RU" altLang="ru-RU" sz="7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ru-RU" alt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</a:t>
            </a:r>
            <a:r>
              <a:rPr lang="ru-RU" alt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alt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ГРАЖДАН</a:t>
            </a:r>
          </a:p>
          <a:p>
            <a:pPr marL="361950" indent="-361950" algn="ctr" defTabSz="966788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ru-RU" sz="2000" b="1" i="1" dirty="0" smtClean="0">
                <a:solidFill>
                  <a:srgbClr val="008080"/>
                </a:solidFill>
              </a:rPr>
              <a:t>(</a:t>
            </a:r>
            <a:r>
              <a:rPr lang="ru-RU" altLang="ru-RU" sz="2000" b="1" i="1" dirty="0">
                <a:solidFill>
                  <a:srgbClr val="008080"/>
                </a:solidFill>
              </a:rPr>
              <a:t>на основании проекта решения Муниципального совета «Об исполнении районного бюджета за 2024 год»</a:t>
            </a:r>
            <a:r>
              <a:rPr lang="en-US" altLang="ru-RU" sz="2000" b="1" i="1" dirty="0">
                <a:solidFill>
                  <a:srgbClr val="008080"/>
                </a:solidFill>
              </a:rPr>
              <a:t>)</a:t>
            </a:r>
            <a:endParaRPr lang="ru-RU" altLang="ru-RU" sz="2000" b="1" i="1" dirty="0">
              <a:solidFill>
                <a:srgbClr val="0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344488" y="828825"/>
          <a:ext cx="878497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848544" y="127000"/>
            <a:ext cx="8281169" cy="522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Разделы классификации расходов бюджета</a:t>
            </a:r>
            <a:endParaRPr lang="ru-RU" sz="28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8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992560" y="198388"/>
            <a:ext cx="7344816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8363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Обеспечение бюджетного процесса</a:t>
            </a:r>
          </a:p>
        </p:txBody>
      </p:sp>
      <p:sp>
        <p:nvSpPr>
          <p:cNvPr id="23560" name="TextBox 20"/>
          <p:cNvSpPr txBox="1">
            <a:spLocks noChangeArrowheads="1"/>
          </p:cNvSpPr>
          <p:nvPr/>
        </p:nvSpPr>
        <p:spPr bwMode="auto">
          <a:xfrm>
            <a:off x="1136576" y="1422524"/>
            <a:ext cx="709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Составление проекта бюджета на очередной финансовый год и на плановый период (органы исполнительной власти)</a:t>
            </a:r>
          </a:p>
        </p:txBody>
      </p:sp>
      <p:sp>
        <p:nvSpPr>
          <p:cNvPr id="23561" name="TextBox 21"/>
          <p:cNvSpPr txBox="1">
            <a:spLocks noChangeArrowheads="1"/>
          </p:cNvSpPr>
          <p:nvPr/>
        </p:nvSpPr>
        <p:spPr bwMode="auto">
          <a:xfrm>
            <a:off x="1496616" y="2214612"/>
            <a:ext cx="7128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Рассмотрение проекта бюджета на очередной финансовый год и на плановый период (представительные органы власти)</a:t>
            </a:r>
          </a:p>
        </p:txBody>
      </p:sp>
      <p:sp>
        <p:nvSpPr>
          <p:cNvPr id="23562" name="TextBox 16"/>
          <p:cNvSpPr txBox="1">
            <a:spLocks noChangeArrowheads="1"/>
          </p:cNvSpPr>
          <p:nvPr/>
        </p:nvSpPr>
        <p:spPr bwMode="auto">
          <a:xfrm>
            <a:off x="1712640" y="2934692"/>
            <a:ext cx="70043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Утверждение бюджета на очередной финансовый  год и на плановый период (представительные органы власти)</a:t>
            </a:r>
          </a:p>
        </p:txBody>
      </p:sp>
      <p:sp>
        <p:nvSpPr>
          <p:cNvPr id="23563" name="TextBox 17"/>
          <p:cNvSpPr txBox="1">
            <a:spLocks noChangeArrowheads="1"/>
          </p:cNvSpPr>
          <p:nvPr/>
        </p:nvSpPr>
        <p:spPr bwMode="auto">
          <a:xfrm>
            <a:off x="2144688" y="3726780"/>
            <a:ext cx="7377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финансовые органы)</a:t>
            </a:r>
          </a:p>
        </p:txBody>
      </p:sp>
      <p:sp>
        <p:nvSpPr>
          <p:cNvPr id="23564" name="TextBox 18"/>
          <p:cNvSpPr txBox="1">
            <a:spLocks noChangeArrowheads="1"/>
          </p:cNvSpPr>
          <p:nvPr/>
        </p:nvSpPr>
        <p:spPr bwMode="auto">
          <a:xfrm>
            <a:off x="2576736" y="4446860"/>
            <a:ext cx="73292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</a:p>
        </p:txBody>
      </p:sp>
      <p:sp>
        <p:nvSpPr>
          <p:cNvPr id="23565" name="TextBox 19"/>
          <p:cNvSpPr txBox="1">
            <a:spLocks noChangeArrowheads="1"/>
          </p:cNvSpPr>
          <p:nvPr/>
        </p:nvSpPr>
        <p:spPr bwMode="auto">
          <a:xfrm>
            <a:off x="2936776" y="5238948"/>
            <a:ext cx="69692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(представительные органы власти)</a:t>
            </a:r>
          </a:p>
        </p:txBody>
      </p:sp>
      <p:pic>
        <p:nvPicPr>
          <p:cNvPr id="23566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504" y="1494532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536" y="2214612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6576" y="2934692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8624" y="3798788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72" y="4446860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1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8704" y="5238948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58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858838" y="198438"/>
            <a:ext cx="7839075" cy="15700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Рассмотрение и утверждение годового отчета об исполнении районного бюджета </a:t>
            </a:r>
          </a:p>
        </p:txBody>
      </p:sp>
      <p:sp>
        <p:nvSpPr>
          <p:cNvPr id="24584" name="Rectangle 112"/>
          <p:cNvSpPr>
            <a:spLocks noChangeArrowheads="1"/>
          </p:cNvSpPr>
          <p:nvPr/>
        </p:nvSpPr>
        <p:spPr bwMode="auto">
          <a:xfrm>
            <a:off x="200025" y="1782763"/>
            <a:ext cx="35845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Управление финансов и бюджетной политики представляет отчет об исполнении </a:t>
            </a:r>
            <a:r>
              <a:rPr lang="ru-RU" b="1" dirty="0" smtClean="0">
                <a:latin typeface="Times New Roman" pitchFamily="18" charset="0"/>
              </a:rPr>
              <a:t>бюджета главе </a:t>
            </a:r>
          </a:p>
          <a:p>
            <a:pPr algn="ctr"/>
            <a:r>
              <a:rPr lang="ru-RU" b="1" dirty="0" smtClean="0">
                <a:latin typeface="Times New Roman" pitchFamily="18" charset="0"/>
              </a:rPr>
              <a:t>администрации района</a:t>
            </a:r>
            <a:endParaRPr lang="ru-RU" b="1" dirty="0">
              <a:latin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24585" name="Rectangle 112"/>
          <p:cNvSpPr>
            <a:spLocks noChangeArrowheads="1"/>
          </p:cNvSpPr>
          <p:nvPr/>
        </p:nvSpPr>
        <p:spPr bwMode="auto">
          <a:xfrm>
            <a:off x="5168900" y="1854200"/>
            <a:ext cx="309721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Глава администрации района направляет не позднее 1 </a:t>
            </a:r>
            <a:r>
              <a:rPr lang="ru-RU" b="1" dirty="0" smtClean="0">
                <a:latin typeface="Times New Roman" pitchFamily="18" charset="0"/>
              </a:rPr>
              <a:t>апреля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контрольно-счетную комиссию</a:t>
            </a:r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  </a:t>
            </a:r>
            <a:endParaRPr lang="ru-RU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586" name="Rectangle 112"/>
          <p:cNvSpPr>
            <a:spLocks noChangeArrowheads="1"/>
          </p:cNvSpPr>
          <p:nvPr/>
        </p:nvSpPr>
        <p:spPr bwMode="auto">
          <a:xfrm>
            <a:off x="849313" y="3438525"/>
            <a:ext cx="27352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Контрольно-счетная комиссия  готовит заключение и направляет не позднее 1 мая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Sitka Text" pitchFamily="2" charset="0"/>
              </a:rPr>
              <a:t>  </a:t>
            </a:r>
            <a:endParaRPr lang="ru-RU" dirty="0">
              <a:latin typeface="Sitka Text" pitchFamily="2" charset="0"/>
            </a:endParaRPr>
          </a:p>
        </p:txBody>
      </p:sp>
      <p:sp>
        <p:nvSpPr>
          <p:cNvPr id="24587" name="Rectangle 112"/>
          <p:cNvSpPr>
            <a:spLocks noChangeArrowheads="1"/>
          </p:cNvSpPr>
          <p:nvPr/>
        </p:nvSpPr>
        <p:spPr bwMode="auto">
          <a:xfrm>
            <a:off x="5313363" y="3798888"/>
            <a:ext cx="3363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 Муниципальный совет и главе администрации района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8" name="Rectangle 112"/>
          <p:cNvSpPr>
            <a:spLocks noChangeArrowheads="1"/>
          </p:cNvSpPr>
          <p:nvPr/>
        </p:nvSpPr>
        <p:spPr bwMode="auto">
          <a:xfrm>
            <a:off x="1136650" y="5454650"/>
            <a:ext cx="33845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Объявляются публичные слушания по проекту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исполнении районного бюджета    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4589" name="Rectangle 112"/>
          <p:cNvSpPr>
            <a:spLocks noChangeArrowheads="1"/>
          </p:cNvSpPr>
          <p:nvPr/>
        </p:nvSpPr>
        <p:spPr bwMode="auto">
          <a:xfrm>
            <a:off x="5889625" y="5238750"/>
            <a:ext cx="32400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Муниципальный совет принимает решение об утверждении решения об исполнении районного бюджета</a:t>
            </a:r>
          </a:p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3297238" y="2214563"/>
            <a:ext cx="187166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0" y="3870796"/>
            <a:ext cx="1295400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4305300" y="5743575"/>
            <a:ext cx="187166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3513138" y="3943350"/>
            <a:ext cx="187166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7905750" y="2214563"/>
            <a:ext cx="187166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0" y="5670996"/>
            <a:ext cx="1295400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8610600" y="3943350"/>
            <a:ext cx="1295400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438"/>
            <a:ext cx="990600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15925" y="5022850"/>
            <a:ext cx="9072563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25" tIns="48363" rIns="96725" bIns="48363"/>
          <a:lstStyle/>
          <a:p>
            <a:pPr algn="ctr">
              <a:lnSpc>
                <a:spcPts val="8363"/>
              </a:lnSpc>
            </a:pPr>
            <a:r>
              <a:rPr lang="ru-RU" altLang="ru-RU" sz="4800" b="1" dirty="0">
                <a:solidFill>
                  <a:srgbClr val="FF0000"/>
                </a:solidFill>
                <a:latin typeface="Times New Roman" pitchFamily="18" charset="0"/>
              </a:rPr>
              <a:t>Обеспечение бюджетной устойчивости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8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9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0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1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488950" y="198438"/>
            <a:ext cx="9129713" cy="830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3300"/>
                </a:solidFill>
                <a:latin typeface="Times New Roman" pitchFamily="18" charset="0"/>
              </a:rPr>
              <a:t>Доля фактически поступивших доходов в общем объеме поступлений за 2024</a:t>
            </a:r>
            <a:r>
              <a:rPr lang="ru-RU" altLang="ru-RU" sz="2400" b="1" dirty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ru-RU" altLang="ru-RU" sz="2400" b="1" dirty="0">
                <a:solidFill>
                  <a:srgbClr val="FF3300"/>
                </a:solidFill>
                <a:latin typeface="Times New Roman" pitchFamily="18" charset="0"/>
              </a:rPr>
              <a:t>год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88950" y="1135063"/>
          <a:ext cx="9118600" cy="5524500"/>
        </p:xfrm>
        <a:graphic>
          <a:graphicData uri="http://schemas.openxmlformats.org/presentationml/2006/ole">
            <p:oleObj spid="_x0000_s1026" name="Диаграмма" r:id="rId4" imgW="8410589" imgH="5114880" progId="Excel.Sheet.8">
              <p:embed followColorScheme="textAndBackground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2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5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73050" y="485775"/>
          <a:ext cx="9598025" cy="6100763"/>
        </p:xfrm>
        <a:graphic>
          <a:graphicData uri="http://schemas.openxmlformats.org/presentationml/2006/ole">
            <p:oleObj spid="_x0000_s2050" name="Worksheet" r:id="rId4" imgW="9001100" imgH="5715090" progId="Excel.Sheet.8">
              <p:embed/>
            </p:oleObj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16496" y="558428"/>
            <a:ext cx="8984680" cy="820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813">
              <a:lnSpc>
                <a:spcPts val="3150"/>
              </a:lnSpc>
              <a:tabLst>
                <a:tab pos="2374900" algn="l"/>
              </a:tabLst>
            </a:pPr>
            <a:r>
              <a:rPr lang="ru-RU" sz="2800" b="1" dirty="0" smtClean="0">
                <a:solidFill>
                  <a:srgbClr val="FF3300"/>
                </a:solidFill>
                <a:latin typeface="Times New Roman" pitchFamily="18" charset="0"/>
              </a:rPr>
              <a:t>Структура собственных доходов консолидированного бюджета за 2024 год </a:t>
            </a:r>
            <a:r>
              <a:rPr lang="ru-RU" sz="2000" b="1" dirty="0" smtClean="0">
                <a:latin typeface="Times New Roman" pitchFamily="18" charset="0"/>
              </a:rPr>
              <a:t>(тыс.руб.)</a:t>
            </a:r>
            <a:endParaRPr 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9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992188" y="269875"/>
            <a:ext cx="828198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Темп роста поступления доходов 2024 год к 2023 году</a:t>
            </a: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0" y="846460"/>
          <a:ext cx="9906000" cy="6365875"/>
        </p:xfrm>
        <a:graphic>
          <a:graphicData uri="http://schemas.openxmlformats.org/presentationml/2006/ole">
            <p:oleObj spid="_x0000_s3074" name="Диаграмма" r:id="rId4" imgW="8953556" imgH="5753160" progId="MSGraph.Chart.8">
              <p:embed followColorScheme="full"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049344" y="630436"/>
            <a:ext cx="1344612" cy="4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222613"/>
                </a:solidFill>
                <a:latin typeface="Times New Roman" pitchFamily="18" charset="0"/>
              </a:rPr>
              <a:t>тыс.руб.</a:t>
            </a:r>
            <a:endParaRPr lang="ru-RU" sz="1400" b="1" dirty="0">
              <a:solidFill>
                <a:srgbClr val="2226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3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153"/>
          <p:cNvGraphicFramePr>
            <a:graphicFrameLocks noGrp="1" noChangeAspect="1"/>
          </p:cNvGraphicFramePr>
          <p:nvPr/>
        </p:nvGraphicFramePr>
        <p:xfrm>
          <a:off x="415925" y="485775"/>
          <a:ext cx="10106025" cy="6662738"/>
        </p:xfrm>
        <a:graphic>
          <a:graphicData uri="http://schemas.openxmlformats.org/presentationml/2006/ole">
            <p:oleObj spid="_x0000_s4098" name="Worksheet" r:id="rId4" imgW="6953222" imgH="3371760" progId="Excel.Sheet.8">
              <p:embed/>
            </p:oleObj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16496" y="630436"/>
            <a:ext cx="8984680" cy="410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813">
              <a:lnSpc>
                <a:spcPts val="3150"/>
              </a:lnSpc>
              <a:tabLst>
                <a:tab pos="2374900" algn="l"/>
              </a:tabLst>
            </a:pPr>
            <a:r>
              <a:rPr lang="ru-RU" sz="2800" b="1" dirty="0" smtClean="0">
                <a:solidFill>
                  <a:srgbClr val="FF3300"/>
                </a:solidFill>
                <a:latin typeface="Times New Roman" pitchFamily="18" charset="0"/>
              </a:rPr>
              <a:t>Структура собственных доходов за 2024 год </a:t>
            </a:r>
            <a:r>
              <a:rPr lang="ru-RU" sz="1600" b="1" dirty="0" smtClean="0">
                <a:latin typeface="Times New Roman" pitchFamily="18" charset="0"/>
              </a:rPr>
              <a:t>(тыс.руб.)</a:t>
            </a:r>
            <a:endParaRPr lang="ru-RU" sz="16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6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4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7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360"/>
          <p:cNvGraphicFramePr>
            <a:graphicFrameLocks noChangeAspect="1"/>
          </p:cNvGraphicFramePr>
          <p:nvPr/>
        </p:nvGraphicFramePr>
        <p:xfrm>
          <a:off x="344488" y="163513"/>
          <a:ext cx="9372600" cy="6858000"/>
        </p:xfrm>
        <a:graphic>
          <a:graphicData uri="http://schemas.openxmlformats.org/presentationml/2006/ole">
            <p:oleObj spid="_x0000_s5122" name="Worksheet" r:id="rId4" imgW="7648544" imgH="5648400" progId="Excel.Sheet.8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977188" y="342900"/>
            <a:ext cx="1344612" cy="4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222613"/>
                </a:solidFill>
                <a:latin typeface="Times New Roman" pitchFamily="18" charset="0"/>
              </a:rPr>
              <a:t>тыс.руб.</a:t>
            </a:r>
            <a:endParaRPr lang="ru-RU" sz="1400" b="1" dirty="0">
              <a:solidFill>
                <a:srgbClr val="2226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3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631825" y="269875"/>
            <a:ext cx="9056688" cy="820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12813">
              <a:lnSpc>
                <a:spcPts val="3150"/>
              </a:lnSpc>
              <a:tabLst>
                <a:tab pos="2374900" algn="l"/>
              </a:tabLst>
            </a:pP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Основные мероприятия по мобилизации  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</a:rPr>
              <a:t>доходов 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бюджета  Ракитянского района</a:t>
            </a:r>
          </a:p>
        </p:txBody>
      </p:sp>
      <p:sp>
        <p:nvSpPr>
          <p:cNvPr id="26632" name="Text Box 5"/>
          <p:cNvSpPr txBox="1">
            <a:spLocks noChangeArrowheads="1"/>
          </p:cNvSpPr>
          <p:nvPr/>
        </p:nvSpPr>
        <p:spPr bwMode="auto">
          <a:xfrm>
            <a:off x="416496" y="1350516"/>
            <a:ext cx="4398962" cy="495263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12813">
              <a:lnSpc>
                <a:spcPts val="1850"/>
              </a:lnSpc>
              <a:buFontTx/>
              <a:buChar char="•"/>
              <a:tabLst>
                <a:tab pos="76200" algn="l"/>
              </a:tabLst>
            </a:pP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tabLst>
                <a:tab pos="76200" algn="l"/>
              </a:tabLst>
            </a:pPr>
            <a:r>
              <a:rPr lang="ru-RU" dirty="0">
                <a:latin typeface="Times New Roman" pitchFamily="18" charset="0"/>
              </a:rPr>
              <a:t>Совершенствование налогового администрирования, повышение ответственности  администраторов доходов за эффективное прогнозирование, своевременность, полноту поступления и сокращение задолженности </a:t>
            </a:r>
            <a:r>
              <a:rPr lang="ru-RU" dirty="0" err="1">
                <a:latin typeface="Times New Roman" pitchFamily="18" charset="0"/>
              </a:rPr>
              <a:t>администрируемых</a:t>
            </a:r>
            <a:r>
              <a:rPr lang="ru-RU" dirty="0">
                <a:latin typeface="Times New Roman" pitchFamily="18" charset="0"/>
              </a:rPr>
              <a:t>  платежей 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tabLst>
                <a:tab pos="76200" algn="l"/>
              </a:tabLst>
            </a:pP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tabLst>
                <a:tab pos="76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	  </a:t>
            </a:r>
            <a:r>
              <a:rPr lang="ru-RU" dirty="0">
                <a:latin typeface="Times New Roman" pitchFamily="18" charset="0"/>
              </a:rPr>
              <a:t>Реализация комплекса мер по обеспечению полноты учета объектов налогообложения </a:t>
            </a:r>
          </a:p>
          <a:p>
            <a:pPr algn="ctr" defTabSz="912813">
              <a:tabLst>
                <a:tab pos="76200" algn="l"/>
              </a:tabLst>
            </a:pPr>
            <a:endParaRPr lang="ru-RU" dirty="0">
              <a:latin typeface="Times New Roman" pitchFamily="18" charset="0"/>
            </a:endParaRPr>
          </a:p>
          <a:p>
            <a:pPr algn="ctr" defTabSz="912813">
              <a:tabLst>
                <a:tab pos="76200" algn="l"/>
              </a:tabLst>
            </a:pPr>
            <a:r>
              <a:rPr lang="ru-RU" dirty="0">
                <a:latin typeface="Times New Roman" pitchFamily="18" charset="0"/>
              </a:rPr>
              <a:t>          Противодействие уклонению от уплаты налоговых платежей и выявлению сокрытия налогооблагаемой </a:t>
            </a:r>
            <a:r>
              <a:rPr lang="ru-RU" dirty="0" smtClean="0">
                <a:latin typeface="Times New Roman" pitchFamily="18" charset="0"/>
              </a:rPr>
              <a:t>базы</a:t>
            </a:r>
          </a:p>
          <a:p>
            <a:pPr algn="ctr" defTabSz="912813">
              <a:tabLst>
                <a:tab pos="76200" algn="l"/>
              </a:tabLst>
            </a:pPr>
            <a:endParaRPr lang="ru-RU" b="1" dirty="0" smtClean="0">
              <a:latin typeface="Times New Roman" pitchFamily="18" charset="0"/>
            </a:endParaRPr>
          </a:p>
          <a:p>
            <a:pPr algn="ctr" defTabSz="912813">
              <a:tabLst>
                <a:tab pos="76200" algn="l"/>
              </a:tabLst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6633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512" y="4518868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512" y="3438748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350963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6" name="Text Box 4"/>
          <p:cNvSpPr txBox="1">
            <a:spLocks noChangeArrowheads="1"/>
          </p:cNvSpPr>
          <p:nvPr/>
        </p:nvSpPr>
        <p:spPr bwMode="auto">
          <a:xfrm>
            <a:off x="4953000" y="1350516"/>
            <a:ext cx="4680520" cy="483209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2813">
              <a:lnSpc>
                <a:spcPts val="1850"/>
              </a:lnSpc>
              <a:tabLst>
                <a:tab pos="279400" algn="l"/>
              </a:tabLst>
            </a:pPr>
            <a:endParaRPr lang="ru-RU" sz="17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defTabSz="912813">
              <a:lnSpc>
                <a:spcPts val="1850"/>
              </a:lnSpc>
              <a:tabLst>
                <a:tab pos="279400" algn="l"/>
              </a:tabLst>
            </a:pP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lnSpc>
                <a:spcPts val="1850"/>
              </a:lnSpc>
              <a:tabLst>
                <a:tab pos="279400" algn="l"/>
              </a:tabLst>
            </a:pPr>
            <a:r>
              <a:rPr lang="ru-RU" sz="2000" dirty="0">
                <a:latin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</a:rPr>
              <a:t>Реализация </a:t>
            </a:r>
            <a:r>
              <a:rPr lang="ru-RU" dirty="0">
                <a:latin typeface="Times New Roman" pitchFamily="18" charset="0"/>
              </a:rPr>
              <a:t>комплекса мер по обеспечению полноты учета объектов налогообложения 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lnSpc>
                <a:spcPts val="1675"/>
              </a:lnSpc>
              <a:tabLst>
                <a:tab pos="279400" algn="l"/>
              </a:tabLst>
            </a:pP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lnSpc>
                <a:spcPts val="1675"/>
              </a:lnSpc>
              <a:tabLst>
                <a:tab pos="279400" algn="l"/>
              </a:tabLst>
            </a:pP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tabLst>
                <a:tab pos="279400" algn="l"/>
              </a:tabLst>
            </a:pPr>
            <a:r>
              <a:rPr lang="ru-RU" dirty="0">
                <a:latin typeface="Times New Roman" pitchFamily="18" charset="0"/>
              </a:rPr>
              <a:t>            Расширение налогового потенциала на основе роста предпринимательской и инвестиционной деятельности, денежных доходов населения</a:t>
            </a:r>
          </a:p>
          <a:p>
            <a:pPr algn="ctr" defTabSz="912813">
              <a:lnSpc>
                <a:spcPts val="1675"/>
              </a:lnSpc>
              <a:tabLst>
                <a:tab pos="279400" algn="l"/>
              </a:tabLst>
            </a:pPr>
            <a:endParaRPr lang="ru-RU" dirty="0">
              <a:latin typeface="Times New Roman" pitchFamily="18" charset="0"/>
            </a:endParaRPr>
          </a:p>
          <a:p>
            <a:pPr algn="ctr" defTabSz="912813">
              <a:lnSpc>
                <a:spcPts val="1675"/>
              </a:lnSpc>
              <a:tabLst>
                <a:tab pos="279400" algn="l"/>
              </a:tabLst>
            </a:pPr>
            <a:endParaRPr lang="ru-RU" dirty="0">
              <a:latin typeface="Times New Roman" pitchFamily="18" charset="0"/>
            </a:endParaRPr>
          </a:p>
          <a:p>
            <a:pPr algn="ctr" defTabSz="912813">
              <a:tabLst>
                <a:tab pos="2794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    Проведение мероприятий, направленных на снижение недоимки по налоговым доходам.  За 2024 год в счет погашения  задолженности в консолидированный бюджет области поступило 37127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тыс.руб.,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в  том  числе местный бюджет 6953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тыс.руб.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912813">
              <a:tabLst>
                <a:tab pos="279400" algn="l"/>
              </a:tabLst>
            </a:pPr>
            <a:endParaRPr lang="ru-RU" sz="1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6637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968" y="1350516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430636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0952" y="3870796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272480" y="918468"/>
            <a:ext cx="9216454" cy="58785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600" dirty="0"/>
          </a:p>
          <a:p>
            <a:r>
              <a:rPr lang="ru-RU" sz="2000" b="1" u="sng" dirty="0">
                <a:solidFill>
                  <a:srgbClr val="FF0000"/>
                </a:solidFill>
              </a:rPr>
              <a:t>Бюджет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1600" b="1" i="1" dirty="0"/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Консолидированный бюджет – свод бюджетов бюджетной системы РФ на соответствующей территории без учета межбюджетных трансфертов между этими бюджетами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Бюджетная система РФ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основанная на экономических отношениях и государственном устройстве РФ, регулируемая законодательством РФ совокупность федерального бюджета, бюджетов субъектов РФ, местных бюджетов и бюджетов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государственных внебюджетных фондов;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Бюджетный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РФ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регламентированная законом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 органов государственной власти и местного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самоуправления по составлению, рассмотрению, утверждению 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исполнению бюджетов соответствующих уровней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72480" y="270396"/>
            <a:ext cx="88566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понятия и термины  о бюджете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65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Прямоугольник 1"/>
          <p:cNvSpPr>
            <a:spLocks noChangeArrowheads="1"/>
          </p:cNvSpPr>
          <p:nvPr/>
        </p:nvSpPr>
        <p:spPr bwMode="auto">
          <a:xfrm>
            <a:off x="200473" y="270396"/>
            <a:ext cx="9001000" cy="466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6725" tIns="48363" rIns="96725" bIns="48363">
            <a:spAutoFit/>
          </a:bodyPr>
          <a:lstStyle/>
          <a:p>
            <a:pPr algn="ctr" defTabSz="966788"/>
            <a:r>
              <a:rPr lang="ru-RU" altLang="ru-RU" sz="2400" b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Бюджетообразующие</a:t>
            </a:r>
            <a:r>
              <a:rPr lang="ru-RU" altLang="ru-RU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предприятия Ракитянского района </a:t>
            </a:r>
            <a:endParaRPr lang="ru-RU" altLang="ru-RU" sz="2400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6" name="Picture 19" descr="foto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8" y="1062038"/>
            <a:ext cx="3673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22" descr="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925" y="3222625"/>
            <a:ext cx="35290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26" descr="Novyj-molochnyj-kompleks-na-2000-korov-otkrylsya-v-Belgorodskoj-oblast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8538" y="1062038"/>
            <a:ext cx="45370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8" descr="3603d2746d3b6308c83fac5d3450af2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8538" y="3151188"/>
            <a:ext cx="44656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22" descr="1426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65438" y="5283200"/>
            <a:ext cx="381635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Text Box 5"/>
          <p:cNvSpPr txBox="1">
            <a:spLocks noChangeArrowheads="1"/>
          </p:cNvSpPr>
          <p:nvPr/>
        </p:nvSpPr>
        <p:spPr bwMode="auto">
          <a:xfrm>
            <a:off x="273050" y="701675"/>
            <a:ext cx="36718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66788">
              <a:lnSpc>
                <a:spcPts val="2663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imes New Roman" pitchFamily="18" charset="0"/>
              </a:rPr>
              <a:t>Агрохолдинг «БЭЗРК-Белгранкорм» </a:t>
            </a:r>
            <a:endParaRPr lang="ru-RU" altLang="ru-RU" sz="16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62" name="Text Box 5"/>
          <p:cNvSpPr txBox="1">
            <a:spLocks noChangeArrowheads="1"/>
          </p:cNvSpPr>
          <p:nvPr/>
        </p:nvSpPr>
        <p:spPr bwMode="auto">
          <a:xfrm>
            <a:off x="5168900" y="701675"/>
            <a:ext cx="3589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66788">
              <a:lnSpc>
                <a:spcPts val="2663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imes New Roman" pitchFamily="18" charset="0"/>
              </a:rPr>
              <a:t>АО «Бобравское»</a:t>
            </a:r>
            <a:endParaRPr lang="ru-RU" altLang="ru-RU" sz="16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63" name="Text Box 5"/>
          <p:cNvSpPr txBox="1">
            <a:spLocks noChangeArrowheads="1"/>
          </p:cNvSpPr>
          <p:nvPr/>
        </p:nvSpPr>
        <p:spPr bwMode="auto">
          <a:xfrm>
            <a:off x="488950" y="2862263"/>
            <a:ext cx="3589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66788">
              <a:lnSpc>
                <a:spcPts val="2663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imes New Roman" pitchFamily="18" charset="0"/>
              </a:rPr>
              <a:t>АО «Ракитянский арматурный завод»</a:t>
            </a:r>
            <a:endParaRPr lang="ru-RU" altLang="ru-RU" sz="16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64" name="Text Box 5"/>
          <p:cNvSpPr txBox="1">
            <a:spLocks noChangeArrowheads="1"/>
          </p:cNvSpPr>
          <p:nvPr/>
        </p:nvSpPr>
        <p:spPr bwMode="auto">
          <a:xfrm>
            <a:off x="5457825" y="2862263"/>
            <a:ext cx="3589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66788">
              <a:lnSpc>
                <a:spcPts val="2663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imes New Roman" pitchFamily="18" charset="0"/>
              </a:rPr>
              <a:t>Колхоз «Знамя труда»</a:t>
            </a:r>
            <a:endParaRPr lang="ru-RU" altLang="ru-RU" sz="16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65" name="Text Box 5"/>
          <p:cNvSpPr txBox="1">
            <a:spLocks noChangeArrowheads="1"/>
          </p:cNvSpPr>
          <p:nvPr/>
        </p:nvSpPr>
        <p:spPr bwMode="auto">
          <a:xfrm>
            <a:off x="3224213" y="4951413"/>
            <a:ext cx="29527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66788">
              <a:lnSpc>
                <a:spcPts val="2663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imes New Roman" pitchFamily="18" charset="0"/>
              </a:rPr>
              <a:t>ОА «РЖД»</a:t>
            </a:r>
            <a:endParaRPr lang="ru-RU" altLang="ru-RU" sz="1600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8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51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1090"/>
          <p:cNvGraphicFramePr>
            <a:graphicFrameLocks noGrp="1" noChangeAspect="1"/>
          </p:cNvGraphicFramePr>
          <p:nvPr/>
        </p:nvGraphicFramePr>
        <p:xfrm>
          <a:off x="200025" y="1277938"/>
          <a:ext cx="9705975" cy="5581650"/>
        </p:xfrm>
        <a:graphic>
          <a:graphicData uri="http://schemas.openxmlformats.org/presentationml/2006/ole">
            <p:oleObj spid="_x0000_s6146" name="Worksheet" r:id="rId4" imgW="6781714" imgH="4029132" progId="Excel.Sheet.8">
              <p:embed/>
            </p:oleObj>
          </a:graphicData>
        </a:graphic>
      </p:graphicFrame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1" y="317500"/>
            <a:ext cx="9906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Поступление налоговых платежей от основных налогоплательщиков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Ракитянского района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048625" y="558800"/>
            <a:ext cx="1344613" cy="503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222613"/>
                </a:solidFill>
                <a:latin typeface="Times New Roman" pitchFamily="18" charset="0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70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62" name="Object 8"/>
          <p:cNvGraphicFramePr>
            <a:graphicFrameLocks noChangeAspect="1"/>
          </p:cNvGraphicFramePr>
          <p:nvPr/>
        </p:nvGraphicFramePr>
        <p:xfrm>
          <a:off x="344488" y="1069976"/>
          <a:ext cx="9361487" cy="5951537"/>
        </p:xfrm>
        <a:graphic>
          <a:graphicData uri="http://schemas.openxmlformats.org/presentationml/2006/ole">
            <p:oleObj spid="_x0000_s40962" name="Worksheet" r:id="rId4" imgW="6248572" imgH="4514926" progId="Excel.Sheet.8">
              <p:embed/>
            </p:oleObj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16496" y="198388"/>
            <a:ext cx="928947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Исполнение районного бюджета Ракитянского района за </a:t>
            </a:r>
          </a:p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en-US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02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г</a:t>
            </a:r>
            <a:r>
              <a:rPr lang="en-US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77188" y="558800"/>
            <a:ext cx="1344612" cy="4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222613"/>
                </a:solidFill>
                <a:latin typeface="Times New Roman" pitchFamily="18" charset="0"/>
              </a:rPr>
              <a:t>тыс.руб.</a:t>
            </a:r>
            <a:endParaRPr lang="ru-RU" sz="1400" b="1" dirty="0">
              <a:solidFill>
                <a:srgbClr val="2226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9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00472" y="414412"/>
          <a:ext cx="9297987" cy="6232525"/>
        </p:xfrm>
        <a:graphic>
          <a:graphicData uri="http://schemas.openxmlformats.org/presentationml/2006/ole">
            <p:oleObj spid="_x0000_s8194" name="Worksheet" r:id="rId4" imgW="9305871" imgH="568640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3" name="Picture 10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00472" y="1134492"/>
          <a:ext cx="9272588" cy="5554662"/>
        </p:xfrm>
        <a:graphic>
          <a:graphicData uri="http://schemas.openxmlformats.org/presentationml/2006/ole">
            <p:oleObj spid="_x0000_s9218" name="Worksheet" r:id="rId4" imgW="4829272" imgH="3390925" progId="Excel.Sheet.8">
              <p:embed/>
            </p:oleObj>
          </a:graphicData>
        </a:graphic>
      </p:graphicFrame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31825" y="0"/>
            <a:ext cx="8064500" cy="854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Анализ расходов районного бюджета за 2024 год.</a:t>
            </a:r>
          </a:p>
          <a:p>
            <a:pPr algn="ctr">
              <a:defRPr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Всего расходов районного бюджета  2 570  862 тыс.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8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344488" y="342404"/>
            <a:ext cx="9144000" cy="1462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сфере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национальной </a:t>
            </a:r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безопасности   правоохранительной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2024 году</a:t>
            </a:r>
          </a:p>
        </p:txBody>
      </p:sp>
      <p:pic>
        <p:nvPicPr>
          <p:cNvPr id="28680" name="Picture 6" descr="ws_E3"/>
          <p:cNvPicPr>
            <a:picLocks noChangeAspect="1" noChangeArrowheads="1"/>
          </p:cNvPicPr>
          <p:nvPr/>
        </p:nvPicPr>
        <p:blipFill>
          <a:blip r:embed="rId3" cstate="print"/>
          <a:srcRect t="33070" b="26247"/>
          <a:stretch>
            <a:fillRect/>
          </a:stretch>
        </p:blipFill>
        <p:spPr bwMode="auto">
          <a:xfrm>
            <a:off x="0" y="2143125"/>
            <a:ext cx="9906000" cy="2471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28681" name="Picture 9" descr="ws_E3"/>
          <p:cNvPicPr>
            <a:picLocks noChangeAspect="1" noChangeArrowheads="1"/>
          </p:cNvPicPr>
          <p:nvPr/>
        </p:nvPicPr>
        <p:blipFill>
          <a:blip r:embed="rId3" cstate="print"/>
          <a:srcRect t="33070" b="26247"/>
          <a:stretch>
            <a:fillRect/>
          </a:stretch>
        </p:blipFill>
        <p:spPr bwMode="auto">
          <a:xfrm>
            <a:off x="0" y="4446588"/>
            <a:ext cx="9906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8"/>
          <p:cNvSpPr>
            <a:spLocks noChangeArrowheads="1"/>
          </p:cNvSpPr>
          <p:nvPr/>
        </p:nvSpPr>
        <p:spPr bwMode="auto">
          <a:xfrm>
            <a:off x="920552" y="2574925"/>
            <a:ext cx="7920880" cy="5757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96725" tIns="48363" rIns="96725" bIns="48363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Times New Roman" pitchFamily="18" charset="0"/>
              </a:rPr>
              <a:t>Мероприятие по </a:t>
            </a:r>
            <a:r>
              <a:rPr lang="ru-RU" sz="1700" b="1" dirty="0" smtClean="0">
                <a:solidFill>
                  <a:srgbClr val="003300"/>
                </a:solidFill>
                <a:latin typeface="Times New Roman" pitchFamily="18" charset="0"/>
              </a:rPr>
              <a:t>защите населения от последствий чрезвычайных ситуаций</a:t>
            </a:r>
          </a:p>
          <a:p>
            <a:pPr algn="ctr"/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49 136 </a:t>
            </a:r>
            <a:r>
              <a:rPr lang="ru-RU" sz="1700" b="1" dirty="0">
                <a:solidFill>
                  <a:srgbClr val="3333FF"/>
                </a:solidFill>
                <a:latin typeface="Times New Roman" pitchFamily="18" charset="0"/>
              </a:rPr>
              <a:t>тыс.руб.</a:t>
            </a:r>
          </a:p>
        </p:txBody>
      </p:sp>
      <p:sp>
        <p:nvSpPr>
          <p:cNvPr id="28683" name="Text Box 7"/>
          <p:cNvSpPr txBox="1">
            <a:spLocks noChangeArrowheads="1"/>
          </p:cNvSpPr>
          <p:nvPr/>
        </p:nvSpPr>
        <p:spPr bwMode="auto">
          <a:xfrm>
            <a:off x="1208088" y="3727450"/>
            <a:ext cx="7419975" cy="615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350"/>
              </a:lnSpc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Финансирование МКУ «ЕДДС-112» Ракитянского района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350"/>
              </a:lnSpc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</a:rPr>
              <a:t> 7 216 тыс</a:t>
            </a:r>
            <a:r>
              <a:rPr lang="ru-RU" b="1" dirty="0">
                <a:solidFill>
                  <a:srgbClr val="3333FF"/>
                </a:solidFill>
                <a:latin typeface="Times New Roman" pitchFamily="18" charset="0"/>
              </a:rPr>
              <a:t>. руб.</a:t>
            </a:r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1640632" y="4878908"/>
            <a:ext cx="6340475" cy="713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96725" tIns="48363" rIns="96725" bIns="48363">
            <a:spAutoFit/>
          </a:bodyPr>
          <a:lstStyle/>
          <a:p>
            <a:pPr algn="ctr">
              <a:lnSpc>
                <a:spcPts val="2350"/>
              </a:lnSpc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</a:rPr>
              <a:t>Финансирование Ракитянского отдела ЗАГС </a:t>
            </a:r>
          </a:p>
          <a:p>
            <a:pPr algn="ctr">
              <a:lnSpc>
                <a:spcPts val="2350"/>
              </a:lnSpc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</a:rPr>
              <a:t> 2 408 тыс. руб.</a:t>
            </a: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endParaRPr lang="ru-RU" sz="17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1928813" y="5887021"/>
            <a:ext cx="5829300" cy="6208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96725" tIns="48363" rIns="96725" bIns="48363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3300"/>
                </a:solidFill>
                <a:latin typeface="Times New Roman" pitchFamily="18" charset="0"/>
              </a:rPr>
              <a:t>Строительство пожарного депо с.Солдатское</a:t>
            </a:r>
          </a:p>
          <a:p>
            <a:pPr algn="ctr"/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7487 тыс.руб</a:t>
            </a:r>
            <a:r>
              <a:rPr lang="ru-RU" sz="1700" b="1" dirty="0">
                <a:solidFill>
                  <a:srgbClr val="3333FF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970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4"/>
          <p:cNvSpPr txBox="1">
            <a:spLocks noChangeArrowheads="1"/>
          </p:cNvSpPr>
          <p:nvPr/>
        </p:nvSpPr>
        <p:spPr bwMode="auto">
          <a:xfrm>
            <a:off x="488950" y="341313"/>
            <a:ext cx="9144000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сфере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   1 166 276 тыс.руб.</a:t>
            </a: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741363" y="1666875"/>
            <a:ext cx="2654300" cy="125571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образовательных</a:t>
            </a:r>
          </a:p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учреждений,</a:t>
            </a:r>
          </a:p>
          <a:p>
            <a:pPr algn="ctr">
              <a:defRPr/>
            </a:pPr>
            <a:r>
              <a:rPr lang="ru-RU" sz="15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798 863 тыс.руб.</a:t>
            </a:r>
            <a:endParaRPr lang="ru-RU" sz="1500" b="1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819150" y="3216275"/>
            <a:ext cx="2652713" cy="125571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algn="ctr">
              <a:defRPr/>
            </a:pPr>
            <a:endParaRPr lang="ru-RU" sz="1500" dirty="0">
              <a:solidFill>
                <a:srgbClr val="FFFFFF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Поддержка школьного , </a:t>
            </a:r>
          </a:p>
          <a:p>
            <a:pPr algn="ctr"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дошкольного и дополнительного 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247 281 </a:t>
            </a:r>
            <a:r>
              <a:rPr lang="ru-RU" sz="1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>
              <a:defRPr/>
            </a:pPr>
            <a:endParaRPr lang="ru-RU" sz="15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776536" y="4837113"/>
            <a:ext cx="2808312" cy="12541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Финансирование</a:t>
            </a:r>
          </a:p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оздоровительных</a:t>
            </a:r>
          </a:p>
          <a:p>
            <a:pPr algn="ctr"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мероприятий, поддержка</a:t>
            </a:r>
          </a:p>
          <a:p>
            <a:pPr algn="ctr">
              <a:defRPr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оздоровительный учреждений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5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54 980тыс</a:t>
            </a:r>
            <a:r>
              <a:rPr lang="ru-RU" sz="15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</a:p>
          <a:p>
            <a:pPr algn="ctr">
              <a:defRPr/>
            </a:pPr>
            <a:endParaRPr lang="ru-RU" sz="15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4521200" y="1782763"/>
            <a:ext cx="5384800" cy="957262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algn="ctr"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учреждений,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задание</a:t>
            </a:r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4551363" y="2921000"/>
            <a:ext cx="5354637" cy="1770063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marL="362720" indent="-362720" algn="ctr"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 образования:</a:t>
            </a:r>
          </a:p>
          <a:p>
            <a:pPr marL="362720" indent="-362720"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Детсада №4 п.Пролетарский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70 381 тыс.руб.</a:t>
            </a:r>
          </a:p>
          <a:p>
            <a:pPr marL="362720" indent="-362720"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Детсада №5 п.Ракитное  -</a:t>
            </a: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57 451тыс.руб. </a:t>
            </a:r>
            <a:endParaRPr lang="en-US" sz="16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Ракитянская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 №3 -</a:t>
            </a: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61 339 тыс.руб.</a:t>
            </a:r>
          </a:p>
          <a:p>
            <a:pPr marL="362720" indent="-362720"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Трефиловская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НОШ-</a:t>
            </a: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58 110 тыс.руб. </a:t>
            </a:r>
            <a:endParaRPr lang="en-US" sz="16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endParaRPr lang="en-US" sz="14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r>
              <a:rPr lang="ru-RU" sz="1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62720" indent="-362720" algn="ctr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4592959" y="4837113"/>
            <a:ext cx="5313041" cy="1553963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6725" tIns="48363" rIns="96725" bIns="48363" anchor="ctr"/>
          <a:lstStyle/>
          <a:p>
            <a:pPr algn="ctr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Оздоровление детей в  Крыму -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11 069 тыс.руб.</a:t>
            </a:r>
          </a:p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Отдых детей в пришкольных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лагерях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2 615 тыс.руб</a:t>
            </a:r>
            <a:r>
              <a:rPr lang="ru-RU" sz="16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Капитальный ремонт оздоровительного лагеря  им.Гайдара-</a:t>
            </a:r>
            <a:endParaRPr lang="ru-RU" sz="16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41296 тыс.руб.</a:t>
            </a:r>
          </a:p>
          <a:p>
            <a:pPr algn="ctr">
              <a:defRPr/>
            </a:pPr>
            <a:endParaRPr lang="ru-RU" sz="16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dirty="0">
              <a:latin typeface="Arial" charset="0"/>
            </a:endParaRPr>
          </a:p>
        </p:txBody>
      </p:sp>
      <p:sp>
        <p:nvSpPr>
          <p:cNvPr id="29710" name="AutoShape 22"/>
          <p:cNvSpPr>
            <a:spLocks noChangeArrowheads="1"/>
          </p:cNvSpPr>
          <p:nvPr/>
        </p:nvSpPr>
        <p:spPr bwMode="auto">
          <a:xfrm>
            <a:off x="3627438" y="3481388"/>
            <a:ext cx="701675" cy="663575"/>
          </a:xfrm>
          <a:prstGeom prst="notchedRightArrow">
            <a:avLst>
              <a:gd name="adj1" fmla="val 50000"/>
              <a:gd name="adj2" fmla="val 24981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725" tIns="48363" rIns="96725" bIns="48363" anchor="ctr"/>
          <a:lstStyle/>
          <a:p>
            <a:endParaRPr lang="ru-RU"/>
          </a:p>
        </p:txBody>
      </p:sp>
      <p:sp>
        <p:nvSpPr>
          <p:cNvPr id="29711" name="AutoShape 22"/>
          <p:cNvSpPr>
            <a:spLocks noChangeArrowheads="1"/>
          </p:cNvSpPr>
          <p:nvPr/>
        </p:nvSpPr>
        <p:spPr bwMode="auto">
          <a:xfrm>
            <a:off x="3657600" y="5094288"/>
            <a:ext cx="701675" cy="663575"/>
          </a:xfrm>
          <a:prstGeom prst="notchedRightArrow">
            <a:avLst>
              <a:gd name="adj1" fmla="val 50000"/>
              <a:gd name="adj2" fmla="val 24981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725" tIns="48363" rIns="96725" bIns="48363" anchor="ctr"/>
          <a:lstStyle/>
          <a:p>
            <a:endParaRPr lang="ru-RU"/>
          </a:p>
        </p:txBody>
      </p:sp>
      <p:sp>
        <p:nvSpPr>
          <p:cNvPr id="29712" name="AutoShape 22"/>
          <p:cNvSpPr>
            <a:spLocks noChangeArrowheads="1"/>
          </p:cNvSpPr>
          <p:nvPr/>
        </p:nvSpPr>
        <p:spPr bwMode="auto">
          <a:xfrm>
            <a:off x="3584848" y="1926580"/>
            <a:ext cx="701675" cy="663575"/>
          </a:xfrm>
          <a:prstGeom prst="notchedRightArrow">
            <a:avLst>
              <a:gd name="adj1" fmla="val 50000"/>
              <a:gd name="adj2" fmla="val 24981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725" tIns="48363" rIns="96725" bIns="48363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2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488504" y="0"/>
            <a:ext cx="9144000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сфере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культуры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</a:p>
        </p:txBody>
      </p:sp>
      <p:sp>
        <p:nvSpPr>
          <p:cNvPr id="30728" name="Text Box 4"/>
          <p:cNvSpPr txBox="1">
            <a:spLocks noChangeArrowheads="1"/>
          </p:cNvSpPr>
          <p:nvPr/>
        </p:nvSpPr>
        <p:spPr bwMode="auto">
          <a:xfrm>
            <a:off x="704850" y="846138"/>
            <a:ext cx="8785225" cy="464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1963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направления расходов в сфере культуры </a:t>
            </a: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259 </a:t>
            </a: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153 тыс.руб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963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Содержание и обеспечение деятельности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учреждений культуры </a:t>
            </a:r>
            <a:endParaRPr lang="ru-RU" sz="20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185 771 тыс.руб.</a:t>
            </a:r>
          </a:p>
          <a:p>
            <a:pPr algn="ctr">
              <a:lnSpc>
                <a:spcPts val="1963"/>
              </a:lnSpc>
            </a:pPr>
            <a:endParaRPr lang="en-US" sz="20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капитального ремонта объектов культуры</a:t>
            </a:r>
          </a:p>
          <a:p>
            <a:pPr algn="ctr">
              <a:lnSpc>
                <a:spcPts val="1963"/>
              </a:lnSpc>
            </a:pP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54 759 тыс.руб.</a:t>
            </a:r>
            <a:endParaRPr lang="ru-RU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963"/>
              </a:lnSpc>
            </a:pPr>
            <a:endParaRPr lang="ru-RU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75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Проведение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общерайонных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праздничных мероприятий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lnSpc>
                <a:spcPts val="1775"/>
              </a:lnSpc>
            </a:pP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2 859 тыс.руб</a:t>
            </a: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ts val="1775"/>
              </a:lnSpc>
            </a:pPr>
            <a:endParaRPr lang="ru-RU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75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Государственная поддержка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лучших работников культуры </a:t>
            </a:r>
          </a:p>
          <a:p>
            <a:pPr algn="ctr">
              <a:lnSpc>
                <a:spcPts val="1775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учреждений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культуры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75"/>
              </a:lnSpc>
            </a:pP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166 </a:t>
            </a: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algn="ctr">
              <a:lnSpc>
                <a:spcPts val="1775"/>
              </a:lnSpc>
            </a:pPr>
            <a:endParaRPr lang="ru-RU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75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75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9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72" y="1494532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4608" y="2286620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0592" y="3798788"/>
            <a:ext cx="864096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6" descr="23652_571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50" y="5022850"/>
            <a:ext cx="28067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8" descr="48_b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0113" y="4951413"/>
            <a:ext cx="3043237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9" descr="489c6ec947c2024b2e8fe2627e48f27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7525" y="4951413"/>
            <a:ext cx="303847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0592" y="3078708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75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 Box 4"/>
          <p:cNvSpPr txBox="1">
            <a:spLocks noChangeArrowheads="1"/>
          </p:cNvSpPr>
          <p:nvPr/>
        </p:nvSpPr>
        <p:spPr bwMode="auto">
          <a:xfrm>
            <a:off x="560512" y="0"/>
            <a:ext cx="9144000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сфере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социальной поддержки  населения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</a:p>
        </p:txBody>
      </p:sp>
      <p:pic>
        <p:nvPicPr>
          <p:cNvPr id="31752" name="Picture 5" descr="ws_D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64" y="1350963"/>
            <a:ext cx="9361488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560512" y="1927225"/>
            <a:ext cx="3024063" cy="576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68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600" dirty="0">
                <a:latin typeface="Times New Roman" pitchFamily="18" charset="0"/>
              </a:rPr>
              <a:t>	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Выплаты компенсации части</a:t>
            </a:r>
          </a:p>
          <a:p>
            <a:pPr algn="ctr">
              <a:lnSpc>
                <a:spcPts val="15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родительской платы за содержание</a:t>
            </a:r>
          </a:p>
          <a:p>
            <a:pPr algn="ctr">
              <a:lnSpc>
                <a:spcPts val="15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детей  в образовательных </a:t>
            </a:r>
          </a:p>
          <a:p>
            <a:pPr algn="ctr">
              <a:lnSpc>
                <a:spcPts val="15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4757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 тыс.руб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ctr">
              <a:lnSpc>
                <a:spcPts val="17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4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поддержка участников боевых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действий</a:t>
            </a:r>
          </a:p>
          <a:p>
            <a:pPr algn="ctr">
              <a:lnSpc>
                <a:spcPts val="14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 том числе участников СВО и членов их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семей</a:t>
            </a:r>
          </a:p>
          <a:p>
            <a:pPr algn="ctr">
              <a:lnSpc>
                <a:spcPts val="14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</a:rPr>
              <a:t>3616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</a:rPr>
              <a:t> тыс.руб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</a:p>
          <a:p>
            <a:pPr algn="ctr">
              <a:lnSpc>
                <a:spcPts val="2500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4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Осуществление дополнительных</a:t>
            </a:r>
          </a:p>
          <a:p>
            <a:pPr algn="ctr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мер социальной защиты семей, родивших  третьего  ребёнка или последующих детей</a:t>
            </a:r>
          </a:p>
          <a:p>
            <a:pPr>
              <a:lnSpc>
                <a:spcPts val="1063"/>
              </a:lnSpc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2538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</a:rPr>
              <a:t>		</a:t>
            </a:r>
            <a:r>
              <a:rPr lang="ru-RU" sz="1400" b="1" dirty="0" smtClean="0">
                <a:solidFill>
                  <a:srgbClr val="3333FF"/>
                </a:solidFill>
                <a:latin typeface="Times New Roman" pitchFamily="18" charset="0"/>
              </a:rPr>
              <a:t>4980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</a:rPr>
              <a:t>тыс. руб.</a:t>
            </a:r>
          </a:p>
          <a:p>
            <a:pPr algn="ctr">
              <a:lnSpc>
                <a:spcPts val="23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54" name="Text Box 12"/>
          <p:cNvSpPr txBox="1">
            <a:spLocks noChangeArrowheads="1"/>
          </p:cNvSpPr>
          <p:nvPr/>
        </p:nvSpPr>
        <p:spPr bwMode="auto">
          <a:xfrm>
            <a:off x="3728864" y="1782763"/>
            <a:ext cx="2952924" cy="478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Выплата ежемесячных пособий гражданам, имеющих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детей,</a:t>
            </a:r>
          </a:p>
          <a:p>
            <a:pPr algn="ctr">
              <a:lnSpc>
                <a:spcPts val="16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Содержание ребенка в семье    опекуна</a:t>
            </a: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525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8859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 тыс.руб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ctr">
              <a:lnSpc>
                <a:spcPts val="173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68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68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688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</a:rPr>
              <a:t>		</a:t>
            </a:r>
          </a:p>
          <a:p>
            <a:pPr algn="ctr">
              <a:lnSpc>
                <a:spcPts val="2500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6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Оплата ежемесячных денежных выплат ветеранам труда и ветеранам военной службы </a:t>
            </a:r>
          </a:p>
          <a:p>
            <a:pPr algn="ctr">
              <a:lnSpc>
                <a:spcPts val="1063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325"/>
              </a:lnSpc>
              <a:tabLst>
                <a:tab pos="25400" algn="l"/>
                <a:tab pos="174625" algn="l"/>
                <a:tab pos="280988" algn="l"/>
                <a:tab pos="322263" algn="l"/>
                <a:tab pos="334963" algn="l"/>
                <a:tab pos="455613" algn="l"/>
                <a:tab pos="496888" algn="l"/>
                <a:tab pos="509588" algn="l"/>
                <a:tab pos="523875" algn="l"/>
                <a:tab pos="617538" algn="l"/>
              </a:tabLs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ru-RU" sz="1500" b="1" dirty="0" smtClean="0">
                <a:solidFill>
                  <a:srgbClr val="3333FF"/>
                </a:solidFill>
                <a:latin typeface="Times New Roman" pitchFamily="18" charset="0"/>
              </a:rPr>
              <a:t>11900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тыс.руб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1755" name="Text Box 12"/>
          <p:cNvSpPr txBox="1">
            <a:spLocks noChangeArrowheads="1"/>
          </p:cNvSpPr>
          <p:nvPr/>
        </p:nvSpPr>
        <p:spPr bwMode="auto">
          <a:xfrm>
            <a:off x="6969125" y="2501900"/>
            <a:ext cx="230505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168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400" dirty="0">
                <a:latin typeface="Times New Roman" pitchFamily="18" charset="0"/>
              </a:rPr>
              <a:t>	</a:t>
            </a:r>
          </a:p>
          <a:p>
            <a:pPr algn="ctr"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Выплаты ежемесячных денежных компенсаций по оплате жилищно-коммунальных услуг отдельным категориям граждан (ветеранам труда и ветеранам военной службы, многодетным семьям)</a:t>
            </a:r>
          </a:p>
          <a:p>
            <a:pPr algn="ctr">
              <a:lnSpc>
                <a:spcPts val="15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738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15599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 тыс.руб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Оплата </a:t>
            </a:r>
            <a:r>
              <a:rPr lang="ru-RU" sz="1500" dirty="0" err="1" smtClean="0">
                <a:solidFill>
                  <a:srgbClr val="000000"/>
                </a:solidFill>
                <a:latin typeface="Times New Roman" pitchFamily="18" charset="0"/>
              </a:rPr>
              <a:t>жилищно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</a:rPr>
              <a:t> 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коммунальных	услуг отдельным  категориям</a:t>
            </a:r>
          </a:p>
          <a:p>
            <a:pPr algn="ctr"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			граждан</a:t>
            </a:r>
          </a:p>
          <a:p>
            <a:pPr algn="ctr">
              <a:lnSpc>
                <a:spcPts val="1063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325"/>
              </a:lnSpc>
              <a:tabLst>
                <a:tab pos="147638" algn="l"/>
                <a:tab pos="227013" algn="l"/>
                <a:tab pos="307975" algn="l"/>
                <a:tab pos="401638" algn="l"/>
                <a:tab pos="509588" algn="l"/>
                <a:tab pos="523875" algn="l"/>
                <a:tab pos="590550" algn="l"/>
                <a:tab pos="885825" algn="l"/>
                <a:tab pos="1423988" algn="l"/>
                <a:tab pos="1449388" algn="l"/>
              </a:tabLs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				</a:t>
            </a:r>
            <a:r>
              <a:rPr lang="ru-RU" sz="1700" b="1" dirty="0" smtClean="0">
                <a:solidFill>
                  <a:srgbClr val="3333FF"/>
                </a:solidFill>
                <a:latin typeface="Times New Roman" pitchFamily="18" charset="0"/>
              </a:rPr>
              <a:t>37088 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</a:rPr>
              <a:t>тыс.руб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7257256" y="1134492"/>
            <a:ext cx="2504728" cy="1440000"/>
          </a:xfrm>
          <a:custGeom>
            <a:avLst/>
            <a:gdLst>
              <a:gd name="T0" fmla="*/ 0 w 2048"/>
              <a:gd name="T1" fmla="*/ 0 h 1448"/>
              <a:gd name="T2" fmla="*/ 2048 w 2048"/>
              <a:gd name="T3" fmla="*/ 0 h 1448"/>
              <a:gd name="T4" fmla="*/ 2048 w 2048"/>
              <a:gd name="T5" fmla="*/ 1448 h 1448"/>
              <a:gd name="T6" fmla="*/ 0 w 2048"/>
              <a:gd name="T7" fmla="*/ 1448 h 1448"/>
              <a:gd name="T8" fmla="*/ 0 w 2048"/>
              <a:gd name="T9" fmla="*/ 0 h 14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8"/>
              <a:gd name="T16" fmla="*/ 0 h 1448"/>
              <a:gd name="T17" fmla="*/ 2048 w 2048"/>
              <a:gd name="T18" fmla="*/ 1448 h 14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8" h="1448">
                <a:moveTo>
                  <a:pt x="0" y="0"/>
                </a:moveTo>
                <a:lnTo>
                  <a:pt x="2048" y="0"/>
                </a:lnTo>
                <a:lnTo>
                  <a:pt x="2048" y="1448"/>
                </a:lnTo>
                <a:lnTo>
                  <a:pt x="0" y="1448"/>
                </a:lnTo>
                <a:lnTo>
                  <a:pt x="0" y="0"/>
                </a:lnTo>
                <a:close/>
              </a:path>
            </a:pathLst>
          </a:custGeom>
          <a:solidFill>
            <a:srgbClr val="66FFFF"/>
          </a:solidFill>
          <a:ln w="127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96725" tIns="48363" rIns="96725" bIns="48363" anchor="ctr"/>
          <a:lstStyle/>
          <a:p>
            <a:endParaRPr lang="ru-RU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257256" y="1134492"/>
            <a:ext cx="2648744" cy="219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688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r>
              <a:rPr lang="ru-RU" dirty="0">
                <a:latin typeface="Arial" charset="0"/>
              </a:rPr>
              <a:t>		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Оплата ежемесячных денежных выплат лицам,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 родившимся в период с 22.06.1923 г. по 03.09.1945г. (Дети 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войны)</a:t>
            </a:r>
          </a:p>
          <a:p>
            <a:pPr algn="ctr">
              <a:lnSpc>
                <a:spcPts val="1800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>
                <a:solidFill>
                  <a:srgbClr val="3333FF"/>
                </a:solidFill>
                <a:latin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</a:rPr>
              <a:t>17430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</a:rPr>
              <a:t>тыс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. руб.</a:t>
            </a:r>
          </a:p>
          <a:p>
            <a:pPr>
              <a:lnSpc>
                <a:spcPts val="1063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1063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1063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1063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endParaRPr 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2375"/>
              </a:lnSpc>
              <a:tabLst>
                <a:tab pos="25400" algn="l"/>
                <a:tab pos="174625" algn="l"/>
                <a:tab pos="415925" algn="l"/>
                <a:tab pos="482600" algn="l"/>
                <a:tab pos="630238" algn="l"/>
                <a:tab pos="723900" algn="l"/>
                <a:tab pos="777875" algn="l"/>
                <a:tab pos="819150" algn="l"/>
                <a:tab pos="846138" algn="l"/>
                <a:tab pos="873125" algn="l"/>
                <a:tab pos="912813" algn="l"/>
                <a:tab pos="925513" algn="l"/>
                <a:tab pos="939800" algn="l"/>
                <a:tab pos="952500" algn="l"/>
                <a:tab pos="1154113" algn="l"/>
                <a:tab pos="1181100" algn="l"/>
                <a:tab pos="1262063" algn="l"/>
                <a:tab pos="1544638" algn="l"/>
                <a:tab pos="1704975" algn="l"/>
              </a:tabLs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</a:rPr>
              <a:t>								</a:t>
            </a:r>
            <a:endParaRPr lang="ru-RU" sz="17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7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798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 Box 4"/>
          <p:cNvSpPr txBox="1">
            <a:spLocks noChangeArrowheads="1"/>
          </p:cNvSpPr>
          <p:nvPr/>
        </p:nvSpPr>
        <p:spPr bwMode="auto">
          <a:xfrm>
            <a:off x="344488" y="342404"/>
            <a:ext cx="9144000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сфере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физической культуры и спорта</a:t>
            </a:r>
            <a:r>
              <a:rPr lang="ru-RU" sz="24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1825" y="1350963"/>
            <a:ext cx="8404225" cy="2222500"/>
          </a:xfrm>
          <a:prstGeom prst="roundRect">
            <a:avLst>
              <a:gd name="adj" fmla="val 1591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spcBef>
                <a:spcPct val="50000"/>
              </a:spcBef>
              <a:tabLst>
                <a:tab pos="330200" algn="l"/>
                <a:tab pos="2616200" algn="l"/>
              </a:tabLst>
              <a:defRPr/>
            </a:pPr>
            <a:r>
              <a:rPr lang="ru-RU" alt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132 840 тыс.рублей</a:t>
            </a:r>
            <a:endParaRPr lang="ru-RU" altLang="ru-RU" sz="20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330200" algn="l"/>
                <a:tab pos="2616200" algn="l"/>
              </a:tabLst>
              <a:defRPr/>
            </a:pPr>
            <a:endParaRPr lang="ru-RU" altLang="ru-RU" sz="5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00"/>
              </a:lnSpc>
              <a:defRPr/>
            </a:pPr>
            <a:r>
              <a:rPr lang="ru-RU" alt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сфере физической культуры и спорта</a:t>
            </a:r>
            <a:r>
              <a:rPr lang="ru-RU" alt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ts val="2100"/>
              </a:lnSpc>
              <a:defRPr/>
            </a:pPr>
            <a:endParaRPr lang="ru-RU" alt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Содержание и обеспечение деятельности муниципальных учреждений физической культуры и спорта (МУ Плавательный бассейн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поселка Ракитное,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 Плавательный бассейн «Готня», Ледовая арена «Дружба»,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РСОЦ, Спортивная школа) – </a:t>
            </a:r>
            <a:r>
              <a:rPr lang="ru-RU" alt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93 967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Подготовка и проведение спортивно-массовых и оздоровительных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мероприятий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alt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5765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тыс.руб.</a:t>
            </a:r>
            <a:endParaRPr lang="ru-RU" alt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1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528" y="3654772"/>
            <a:ext cx="8280920" cy="336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72481" y="485775"/>
            <a:ext cx="9433048" cy="47089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Дефицит бюджета </a:t>
            </a:r>
            <a:r>
              <a:rPr lang="ru-RU" sz="2000" b="1" i="1" dirty="0"/>
              <a:t>– превышение расходов бюджета над его</a:t>
            </a:r>
            <a:r>
              <a:rPr lang="ru-RU" sz="2000" dirty="0"/>
              <a:t> </a:t>
            </a:r>
            <a:r>
              <a:rPr lang="ru-RU" sz="2000" b="1" i="1" dirty="0"/>
              <a:t>доходами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b="1" i="1" dirty="0" err="1">
                <a:solidFill>
                  <a:srgbClr val="FF0000"/>
                </a:solidFill>
              </a:rPr>
              <a:t>Профицит</a:t>
            </a:r>
            <a:r>
              <a:rPr lang="ru-RU" sz="2000" b="1" i="1" dirty="0">
                <a:solidFill>
                  <a:srgbClr val="FF0000"/>
                </a:solidFill>
              </a:rPr>
              <a:t> бюджета   </a:t>
            </a:r>
            <a:r>
              <a:rPr lang="ru-RU" sz="2000" b="1" i="1" dirty="0"/>
              <a:t>– превышение доходов над его</a:t>
            </a:r>
            <a:endParaRPr lang="ru-RU" sz="2000" dirty="0"/>
          </a:p>
          <a:p>
            <a:r>
              <a:rPr lang="ru-RU" sz="2000" b="1" i="1" dirty="0"/>
              <a:t>расходами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b="1" i="1" dirty="0">
                <a:solidFill>
                  <a:srgbClr val="FF0000"/>
                </a:solidFill>
              </a:rPr>
              <a:t>Муниципальный долг </a:t>
            </a:r>
            <a:r>
              <a:rPr lang="ru-RU" sz="2000" b="1" i="1" dirty="0"/>
              <a:t>- обязательства, возникающие из</a:t>
            </a:r>
            <a:endParaRPr lang="ru-RU" sz="2000" dirty="0"/>
          </a:p>
          <a:p>
            <a:r>
              <a:rPr lang="ru-RU" sz="2000" b="1" i="1" dirty="0"/>
              <a:t>муниципальных займов (заимствований), принятых на </a:t>
            </a:r>
            <a:r>
              <a:rPr lang="ru-RU" sz="2000" b="1" i="1" dirty="0" err="1"/>
              <a:t>себямуниципальным</a:t>
            </a:r>
            <a:r>
              <a:rPr lang="ru-RU" sz="2000" b="1" i="1" dirty="0"/>
              <a:t> образованием гарантий (поручительств), а также</a:t>
            </a:r>
            <a:r>
              <a:rPr lang="ru-RU" sz="2000" dirty="0"/>
              <a:t> </a:t>
            </a:r>
            <a:r>
              <a:rPr lang="ru-RU" sz="2000" b="1" i="1" dirty="0"/>
              <a:t>принятые на себя муниципальным образованием обязательства</a:t>
            </a:r>
            <a:r>
              <a:rPr lang="ru-RU" sz="2000" dirty="0"/>
              <a:t> </a:t>
            </a:r>
            <a:r>
              <a:rPr lang="ru-RU" sz="2000" b="1" i="1" dirty="0"/>
              <a:t>третьих лиц.</a:t>
            </a:r>
            <a:endParaRPr lang="ru-RU" sz="2000" dirty="0"/>
          </a:p>
          <a:p>
            <a:endParaRPr lang="ru-RU" sz="2000" b="1" i="1" u="sng" dirty="0">
              <a:solidFill>
                <a:srgbClr val="3333FF"/>
              </a:solidFill>
            </a:endParaRPr>
          </a:p>
          <a:p>
            <a:r>
              <a:rPr lang="ru-RU" sz="2000" b="1" i="1" u="sng" dirty="0">
                <a:solidFill>
                  <a:srgbClr val="FF0000"/>
                </a:solidFill>
              </a:rPr>
              <a:t>Важно:</a:t>
            </a:r>
            <a:r>
              <a:rPr lang="ru-RU" sz="2000" b="1" i="1" dirty="0">
                <a:solidFill>
                  <a:srgbClr val="FF0000"/>
                </a:solidFill>
              </a:rPr>
              <a:t> обязательное требование, предъявляемое к составлению и утверждению бюджета – это его сбалансированность.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482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31825" y="1711325"/>
          <a:ext cx="8784976" cy="4320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8644"/>
                <a:gridCol w="1802284"/>
                <a:gridCol w="1860348"/>
                <a:gridCol w="1963700"/>
              </a:tblGrid>
              <a:tr h="840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901700" algn="l"/>
                        </a:tabLst>
                      </a:pPr>
                      <a:r>
                        <a:rPr lang="ru-RU" alt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901700" algn="l"/>
                        </a:tabLst>
                      </a:pPr>
                      <a:r>
                        <a:rPr lang="ru-RU" alt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включает: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2024 г.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за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800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01700" algn="l"/>
                        </a:tabLst>
                        <a:defRPr/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19 862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19 684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tabLst>
                          <a:tab pos="228600" algn="l"/>
                          <a:tab pos="266700" algn="l"/>
                          <a:tab pos="1066800" algn="l"/>
                        </a:tabLst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</a:t>
                      </a:r>
                    </a:p>
                    <a:p>
                      <a:pPr algn="l">
                        <a:lnSpc>
                          <a:spcPct val="100000"/>
                        </a:lnSpc>
                        <a:tabLst>
                          <a:tab pos="228600" algn="l"/>
                          <a:tab pos="266700" algn="l"/>
                          <a:tab pos="1066800" algn="l"/>
                        </a:tabLst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(дорожные фонды)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153 840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153 303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</a:t>
                      </a:r>
                    </a:p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ru-RU" alt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национальной экономики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178 220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177 075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 Т</a:t>
                      </a:r>
                      <a:r>
                        <a:rPr lang="ru-RU" alt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 Г О:</a:t>
                      </a:r>
                      <a:endParaRPr lang="ru-RU" alt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352 630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350 770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860" name="Text Box 4"/>
          <p:cNvSpPr txBox="1">
            <a:spLocks noChangeArrowheads="1"/>
          </p:cNvSpPr>
          <p:nvPr/>
        </p:nvSpPr>
        <p:spPr bwMode="auto">
          <a:xfrm>
            <a:off x="488950" y="341313"/>
            <a:ext cx="9144000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сфере 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национальной экономики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77188" y="1206500"/>
            <a:ext cx="134461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222613"/>
                </a:solidFill>
                <a:latin typeface="Times New Roman" pitchFamily="18" charset="0"/>
              </a:rPr>
              <a:t>тыс.руб.</a:t>
            </a:r>
            <a:endParaRPr lang="ru-RU" sz="1400" b="1" dirty="0">
              <a:solidFill>
                <a:srgbClr val="2226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584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4"/>
          <p:cNvSpPr txBox="1">
            <a:spLocks noChangeArrowheads="1"/>
          </p:cNvSpPr>
          <p:nvPr/>
        </p:nvSpPr>
        <p:spPr bwMode="auto">
          <a:xfrm>
            <a:off x="344488" y="0"/>
            <a:ext cx="9288462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Ракитянского района </a:t>
            </a:r>
          </a:p>
          <a:p>
            <a:pPr algn="ctr">
              <a:lnSpc>
                <a:spcPts val="3788"/>
              </a:lnSpc>
              <a:tabLst>
                <a:tab pos="14763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сфере  </a:t>
            </a:r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жилищно-коммунального хозяйства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6288" y="1135063"/>
            <a:ext cx="8599487" cy="273526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5" tIns="48363" rIns="96725" bIns="48363" anchor="ctr"/>
          <a:lstStyle/>
          <a:p>
            <a:pPr algn="ctr">
              <a:tabLst>
                <a:tab pos="685137" algn="l"/>
              </a:tabLst>
              <a:defRPr/>
            </a:pPr>
            <a:endParaRPr lang="ru-RU" altLang="ru-RU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tabLst>
                <a:tab pos="685137" algn="l"/>
              </a:tabLst>
              <a:defRPr/>
            </a:pPr>
            <a:endParaRPr lang="ru-RU" altLang="ru-RU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92188" y="1206500"/>
            <a:ext cx="3600450" cy="252095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5" tIns="48363" rIns="96725" bIns="48363" anchor="ctr"/>
          <a:lstStyle/>
          <a:p>
            <a:pPr algn="ctr">
              <a:lnSpc>
                <a:spcPts val="2790"/>
              </a:lnSpc>
              <a:defRPr/>
            </a:pPr>
            <a:r>
              <a:rPr lang="ru-RU" alt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</a:p>
          <a:p>
            <a:pPr algn="ctr">
              <a:lnSpc>
                <a:spcPts val="2539"/>
              </a:lnSpc>
              <a:defRPr/>
            </a:pPr>
            <a:r>
              <a:rPr lang="ru-RU" altLang="ru-RU" sz="1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</a:t>
            </a:r>
          </a:p>
          <a:p>
            <a:pPr algn="ctr">
              <a:lnSpc>
                <a:spcPts val="2539"/>
              </a:lnSpc>
              <a:defRPr/>
            </a:pPr>
            <a:r>
              <a:rPr lang="ru-RU" altLang="ru-RU" sz="17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129 959 тыс.руб</a:t>
            </a:r>
            <a:r>
              <a:rPr lang="ru-RU" altLang="ru-RU" sz="1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84800" y="1206500"/>
            <a:ext cx="3889375" cy="25923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5" tIns="48363" rIns="96725" bIns="48363" anchor="ctr"/>
          <a:lstStyle/>
          <a:p>
            <a:pPr algn="ctr">
              <a:lnSpc>
                <a:spcPts val="2221"/>
              </a:lnSpc>
              <a:tabLst>
                <a:tab pos="362720" algn="l"/>
              </a:tabLst>
              <a:defRPr/>
            </a:pPr>
            <a:r>
              <a:rPr lang="ru-RU" altLang="ru-RU" sz="1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Капитальный ремонт жилищного фонда </a:t>
            </a:r>
          </a:p>
          <a:p>
            <a:pPr algn="ctr">
              <a:lnSpc>
                <a:spcPts val="2221"/>
              </a:lnSpc>
              <a:tabLst>
                <a:tab pos="362720" algn="l"/>
              </a:tabLst>
              <a:defRPr/>
            </a:pPr>
            <a:r>
              <a:rPr lang="ru-RU" altLang="ru-RU" sz="17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3 753 </a:t>
            </a:r>
            <a:r>
              <a:rPr lang="ru-RU" altLang="ru-RU" sz="17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altLang="ru-RU" sz="17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altLang="ru-RU" sz="17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51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388" y="3943350"/>
            <a:ext cx="892968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873500" y="1206500"/>
            <a:ext cx="25923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</a:rPr>
              <a:t>133 712 тыс.руб.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7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481" y="3363307"/>
            <a:ext cx="9375755" cy="2948667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72480" y="193138"/>
            <a:ext cx="9439049" cy="26540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25" tIns="48363" rIns="96725" bIns="48363" rtlCol="0" anchor="ctr"/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 районного бюджета</a:t>
            </a:r>
          </a:p>
          <a:p>
            <a:pPr algn="ctr">
              <a:defRPr/>
            </a:pPr>
            <a:endParaRPr lang="ru-RU" altLang="ru-RU" sz="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altLang="ru-RU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муниципальных  программ</a:t>
            </a:r>
          </a:p>
          <a:p>
            <a:pPr algn="ctr">
              <a:defRPr/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190" indent="-189757">
              <a:lnSpc>
                <a:spcPct val="85000"/>
              </a:lnSpc>
              <a:buSzPct val="100000"/>
              <a:defRPr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Программные расходы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85,8 %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общем объеме расходов</a:t>
            </a:r>
          </a:p>
          <a:p>
            <a:pPr marL="114190" indent="-189757">
              <a:lnSpc>
                <a:spcPct val="85000"/>
              </a:lnSpc>
              <a:buSzPct val="100000"/>
              <a:defRPr/>
            </a:pPr>
            <a:r>
              <a:rPr lang="ru-RU" alt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расходы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14,2 %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общем объеме расходов</a:t>
            </a:r>
          </a:p>
          <a:p>
            <a:pPr marL="114190" indent="-189757">
              <a:lnSpc>
                <a:spcPct val="85000"/>
              </a:lnSpc>
              <a:buSzPct val="100000"/>
              <a:defRPr/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190" indent="-189757" algn="ctr">
              <a:lnSpc>
                <a:spcPct val="85000"/>
              </a:lnSpc>
              <a:buSzPct val="100000"/>
              <a:defRPr/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190" indent="-189757" algn="ctr">
              <a:lnSpc>
                <a:spcPct val="85000"/>
              </a:lnSpc>
              <a:buSzPct val="100000"/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качестве непрограммных расходов содержание  органов местного </a:t>
            </a:r>
          </a:p>
          <a:p>
            <a:pPr marL="114190" indent="-189757" algn="ctr">
              <a:lnSpc>
                <a:spcPct val="85000"/>
              </a:lnSpc>
              <a:buSzPct val="100000"/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самоуправления, резервный фонд, иные расходы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89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oup 555"/>
          <p:cNvGraphicFramePr>
            <a:graphicFrameLocks noGrp="1"/>
          </p:cNvGraphicFramePr>
          <p:nvPr/>
        </p:nvGraphicFramePr>
        <p:xfrm>
          <a:off x="273050" y="1493838"/>
          <a:ext cx="9288463" cy="5184153"/>
        </p:xfrm>
        <a:graphic>
          <a:graphicData uri="http://schemas.openxmlformats.org/drawingml/2006/table">
            <a:tbl>
              <a:tblPr/>
              <a:tblGrid>
                <a:gridCol w="287462"/>
                <a:gridCol w="4106738"/>
                <a:gridCol w="1511300"/>
                <a:gridCol w="1587500"/>
                <a:gridCol w="1795463"/>
              </a:tblGrid>
              <a:tr h="427766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№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национального проекта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          2024 год (тыс.руб.)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 том числе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57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средств федерального, областного бюджетов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средств  районного бюджета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196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«Патриотическое воспитание граждан Белгородской области»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2274,7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2274,7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197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А1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«Культурная среда»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23753,4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22507,8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683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А2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«Творческие люди» (государственная поддержка муниципальных учреждений культуры)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5961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А3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«Творческие люди» (государственная поддержка лучших работников учреждений культуры)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8497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Демография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«Старшее поколение»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5638,2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5638,2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31832,6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30577,0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32521" y="342900"/>
            <a:ext cx="8784530" cy="1003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6725" tIns="48363" rIns="96725" bIns="48363" anchor="ctr"/>
          <a:lstStyle/>
          <a:p>
            <a:pPr algn="ctr" defTabSz="966788">
              <a:defRPr/>
            </a:pPr>
            <a:r>
              <a:rPr lang="ru-RU" altLang="ru-RU" sz="3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национальных проектов за </a:t>
            </a:r>
            <a:r>
              <a:rPr lang="ru-RU" altLang="ru-RU" sz="3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sz="3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994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00025" y="269875"/>
            <a:ext cx="9705975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/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формат участия населения в определении и выдвижении проектов, направленных на решение социально значимых вопросов местного значения, способствующих повышению качества жизни населения. Инициативные проекты финансируются за счет средств областного и местного бюджетов.  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За 2024 год на эти цели было израсходовано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50,48 млн. рублей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144000"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Инициативное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бюджетирование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(6 проектов) – </a:t>
            </a:r>
          </a:p>
          <a:p>
            <a:pPr marL="144000" algn="ctr">
              <a:defRPr/>
            </a:pP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44,6 млн.рублей</a:t>
            </a:r>
            <a:r>
              <a:rPr lang="ru-RU" sz="2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44000"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44000"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Комплексного развитие  сельских территорий – </a:t>
            </a:r>
          </a:p>
          <a:p>
            <a:pPr marL="144000"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«Создание площадки с силовыми тренажерами «Народный парк» в поселке Ракитное – </a:t>
            </a: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5,88 млн. руб.</a:t>
            </a:r>
            <a:r>
              <a:rPr lang="ru-RU" sz="2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9944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544" y="4446860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Рисунок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528" y="5670996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76536" y="198388"/>
            <a:ext cx="8351837" cy="1003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6725" tIns="48363" rIns="96725" bIns="48363" anchor="ctr"/>
          <a:lstStyle/>
          <a:p>
            <a:pPr algn="ctr" defTabSz="966788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Инициативное 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бюджетирование</a:t>
            </a:r>
            <a:endParaRPr lang="ru-RU" altLang="ru-RU" sz="3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6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6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74700"/>
            <a:ext cx="9906000" cy="624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16496" y="0"/>
            <a:ext cx="9001000" cy="769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6725" tIns="48363" rIns="96725" bIns="48363" anchor="ctr"/>
          <a:lstStyle/>
          <a:p>
            <a:pPr algn="ctr" defTabSz="966788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Инициативное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бюджетирование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2024 год</a:t>
            </a:r>
            <a:endParaRPr lang="ru-RU" altLang="ru-RU" sz="3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77188" y="486420"/>
            <a:ext cx="13446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222613"/>
                </a:solidFill>
                <a:latin typeface="Times New Roman" pitchFamily="18" charset="0"/>
              </a:rPr>
              <a:t>тыс.руб.</a:t>
            </a:r>
            <a:endParaRPr lang="ru-RU" sz="1400" b="1" dirty="0">
              <a:solidFill>
                <a:srgbClr val="2226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5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6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7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8918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992188" y="269875"/>
            <a:ext cx="8027987" cy="804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2079" tIns="41039" rIns="82079" bIns="41039" anchor="ctr"/>
          <a:lstStyle/>
          <a:p>
            <a:pPr algn="ctr" defTabSz="966788" fontAlgn="auto">
              <a:spcAft>
                <a:spcPts val="0"/>
              </a:spcAft>
              <a:defRPr/>
            </a:pPr>
            <a:r>
              <a:rPr lang="ru-RU" sz="2800" b="1" kern="0" noProof="1">
                <a:solidFill>
                  <a:srgbClr val="FF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характеристики районного бюджета </a:t>
            </a:r>
            <a:r>
              <a:rPr lang="ru-RU" sz="2800" b="1" kern="0" dirty="0">
                <a:solidFill>
                  <a:srgbClr val="FF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2024 год</a:t>
            </a:r>
            <a:endParaRPr lang="ru-RU" sz="2800" b="1" kern="0" noProof="1">
              <a:solidFill>
                <a:srgbClr val="FF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37550" y="1135063"/>
            <a:ext cx="1344613" cy="420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222613"/>
                </a:solidFill>
                <a:latin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Group 136"/>
          <p:cNvGraphicFramePr>
            <a:graphicFrameLocks noGrp="1"/>
          </p:cNvGraphicFramePr>
          <p:nvPr/>
        </p:nvGraphicFramePr>
        <p:xfrm>
          <a:off x="273050" y="1566863"/>
          <a:ext cx="9504933" cy="5189820"/>
        </p:xfrm>
        <a:graphic>
          <a:graphicData uri="http://schemas.openxmlformats.org/drawingml/2006/table">
            <a:tbl>
              <a:tblPr/>
              <a:tblGrid>
                <a:gridCol w="2294637"/>
                <a:gridCol w="990221"/>
                <a:gridCol w="1225215"/>
                <a:gridCol w="1149044"/>
                <a:gridCol w="982117"/>
                <a:gridCol w="95619"/>
                <a:gridCol w="978876"/>
                <a:gridCol w="977255"/>
                <a:gridCol w="811949"/>
              </a:tblGrid>
              <a:tr h="91425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 за 2023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2024 года (утвержденный)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2024 года   (с учетом уточнений)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 за 2024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факта 2024 г от плана утвержденного  (+,-)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факта 2024 г 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плана уточненного 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(+,-)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2024 года к  2023 году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684104">
                <a:tc>
                  <a:txBody>
                    <a:bodyPr/>
                    <a:lstStyle/>
                    <a:p>
                      <a:pPr marL="3175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2 326 654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2 193 408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2 544 107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2 582 959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+389 551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+ 38 852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20623">
                <a:tc gridSpan="9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653">
                <a:tc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775 285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616 289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kern="1200" baseline="0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860 699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kern="1200" baseline="0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909 210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+292 921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+48 511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04751">
                <a:tc gridSpan="9"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835">
                <a:tc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2 323 616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2 239 729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2 598 860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2 570 862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+331 133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-27 998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07926">
                <a:tc gridSpan="9"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B355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247">
                <a:tc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профицит (+)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+3038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-46 321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-54 753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+12 097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B355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B355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B355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B355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915841">
                <a:tc>
                  <a:txBody>
                    <a:bodyPr/>
                    <a:lstStyle/>
                    <a:p>
                      <a:pPr marL="161925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дефицита в объеме собственных доходов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780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200025" y="342900"/>
            <a:ext cx="8693150" cy="1490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39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КОНТАКТНАЯ ИНФОРМАЦИЯ</a:t>
            </a:r>
          </a:p>
          <a:p>
            <a:pPr algn="ctr">
              <a:lnSpc>
                <a:spcPts val="3900"/>
              </a:lnSpc>
            </a:pP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</a:rPr>
              <a:t>управления финансов и бюджетной политики администрации Ракитянского района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1992" name="Text Box 10"/>
          <p:cNvSpPr txBox="1">
            <a:spLocks noChangeArrowheads="1"/>
          </p:cNvSpPr>
          <p:nvPr/>
        </p:nvSpPr>
        <p:spPr bwMode="auto">
          <a:xfrm>
            <a:off x="4808538" y="2286000"/>
            <a:ext cx="4105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388"/>
              </a:lnSpc>
            </a:pPr>
            <a:r>
              <a:rPr lang="ru-RU" sz="2400" i="1">
                <a:solidFill>
                  <a:srgbClr val="000000"/>
                </a:solidFill>
                <a:latin typeface="Times New Roman" pitchFamily="18" charset="0"/>
              </a:rPr>
              <a:t>Белгородская область, п.Ракитное ул. Пролетарская дом 37а</a:t>
            </a: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5024438" y="3654425"/>
            <a:ext cx="25463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1663"/>
              </a:lnSpc>
            </a:pPr>
            <a:r>
              <a:rPr lang="ru-RU" sz="2800" i="1">
                <a:solidFill>
                  <a:srgbClr val="000000"/>
                </a:solidFill>
                <a:latin typeface="Times New Roman" pitchFamily="18" charset="0"/>
              </a:rPr>
              <a:t>8(47245) 5-50-86</a:t>
            </a:r>
          </a:p>
        </p:txBody>
      </p:sp>
      <p:sp>
        <p:nvSpPr>
          <p:cNvPr id="41994" name="Text Box 14"/>
          <p:cNvSpPr txBox="1">
            <a:spLocks noChangeArrowheads="1"/>
          </p:cNvSpPr>
          <p:nvPr/>
        </p:nvSpPr>
        <p:spPr bwMode="auto">
          <a:xfrm>
            <a:off x="4232275" y="4764088"/>
            <a:ext cx="50419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1663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priyomnaya-ufnprakit@ra.</a:t>
            </a: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ts val="1663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belregion.ru</a:t>
            </a: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1995" name="Picture 3" descr="ws_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998663"/>
            <a:ext cx="1168400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4" descr="ws_F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3294063"/>
            <a:ext cx="1130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5" descr="ws_F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4375150"/>
            <a:ext cx="1152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301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301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 Box 3"/>
          <p:cNvSpPr txBox="1">
            <a:spLocks noChangeArrowheads="1"/>
          </p:cNvSpPr>
          <p:nvPr/>
        </p:nvSpPr>
        <p:spPr bwMode="auto">
          <a:xfrm>
            <a:off x="895350" y="635000"/>
            <a:ext cx="8269288" cy="4124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3000" b="1" i="1" dirty="0">
                <a:solidFill>
                  <a:srgbClr val="FF0000"/>
                </a:solidFill>
                <a:latin typeface="Times New Roman" pitchFamily="18" charset="0"/>
              </a:rPr>
              <a:t>«Бюджет для граждан» 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</a:rPr>
              <a:t>разработан управлением финансов и бюджетной </a:t>
            </a:r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</a:rPr>
              <a:t>политики 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</a:rPr>
              <a:t>администрации </a:t>
            </a:r>
            <a:r>
              <a:rPr lang="ru-RU" sz="3000" b="1" dirty="0" err="1">
                <a:solidFill>
                  <a:srgbClr val="0000FF"/>
                </a:solidFill>
                <a:latin typeface="Times New Roman" pitchFamily="18" charset="0"/>
              </a:rPr>
              <a:t>Ракитяского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</a:rPr>
              <a:t> района </a:t>
            </a:r>
          </a:p>
          <a:p>
            <a:pPr algn="ctr"/>
            <a:endParaRPr lang="ru-RU" sz="3000" i="1" dirty="0">
              <a:solidFill>
                <a:srgbClr val="FFFF00"/>
              </a:solidFill>
              <a:latin typeface="Times New Roman" pitchFamily="18" charset="0"/>
            </a:endParaRPr>
          </a:p>
          <a:p>
            <a:pPr algn="ctr"/>
            <a:r>
              <a:rPr lang="ru-RU" sz="2500" b="1" dirty="0">
                <a:latin typeface="Times New Roman" pitchFamily="18" charset="0"/>
              </a:rPr>
              <a:t>Предложения и пожелания по размещению </a:t>
            </a:r>
          </a:p>
          <a:p>
            <a:pPr algn="ctr"/>
            <a:r>
              <a:rPr lang="ru-RU" sz="2500" b="1" dirty="0">
                <a:latin typeface="Times New Roman" pitchFamily="18" charset="0"/>
              </a:rPr>
              <a:t>информации на странице 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«Бюджет для граждан» </a:t>
            </a:r>
          </a:p>
          <a:p>
            <a:pPr algn="ctr"/>
            <a:r>
              <a:rPr lang="ru-RU" sz="2500" b="1" dirty="0">
                <a:latin typeface="Times New Roman" pitchFamily="18" charset="0"/>
              </a:rPr>
              <a:t>можно направлять на электронный адрес </a:t>
            </a:r>
          </a:p>
          <a:p>
            <a:pPr algn="ctr"/>
            <a:r>
              <a:rPr lang="ru-RU" sz="2500" b="1" dirty="0">
                <a:latin typeface="Times New Roman" pitchFamily="18" charset="0"/>
              </a:rPr>
              <a:t>управления финансов и бюджетной политики</a:t>
            </a:r>
          </a:p>
          <a:p>
            <a:pPr algn="ctr"/>
            <a:r>
              <a:rPr lang="en-US" sz="2500" u="sng" dirty="0">
                <a:solidFill>
                  <a:srgbClr val="000000"/>
                </a:solidFill>
                <a:latin typeface="Times New Roman" pitchFamily="18" charset="0"/>
              </a:rPr>
              <a:t>priyomnaya-ufnprakit@ra.belregion.ru</a:t>
            </a:r>
            <a:endParaRPr lang="ru-RU" sz="2500" u="sng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ru-RU" sz="25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3384550" y="4816475"/>
            <a:ext cx="652145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endParaRPr lang="ru-RU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525"/>
              </a:lnSpc>
            </a:pPr>
            <a:r>
              <a:rPr lang="ru-RU" sz="1700" b="1" i="1" dirty="0">
                <a:solidFill>
                  <a:srgbClr val="000000"/>
                </a:solidFill>
                <a:latin typeface="Times New Roman" pitchFamily="18" charset="0"/>
              </a:rPr>
              <a:t>Заместитель главы администрации района по </a:t>
            </a:r>
          </a:p>
          <a:p>
            <a:pPr algn="ctr">
              <a:lnSpc>
                <a:spcPts val="2525"/>
              </a:lnSpc>
            </a:pPr>
            <a:r>
              <a:rPr lang="ru-RU" sz="1700" b="1" i="1" dirty="0">
                <a:solidFill>
                  <a:srgbClr val="000000"/>
                </a:solidFill>
                <a:latin typeface="Times New Roman" pitchFamily="18" charset="0"/>
              </a:rPr>
              <a:t>финансам и экономике -начальник управления </a:t>
            </a:r>
          </a:p>
          <a:p>
            <a:pPr algn="ctr">
              <a:lnSpc>
                <a:spcPts val="2525"/>
              </a:lnSpc>
            </a:pPr>
            <a:r>
              <a:rPr lang="ru-RU" sz="1700" b="1" i="1" dirty="0">
                <a:solidFill>
                  <a:srgbClr val="000000"/>
                </a:solidFill>
                <a:latin typeface="Times New Roman" pitchFamily="18" charset="0"/>
              </a:rPr>
              <a:t>финансов и бюджетной политики</a:t>
            </a:r>
          </a:p>
          <a:p>
            <a:pPr algn="ctr">
              <a:lnSpc>
                <a:spcPts val="2525"/>
              </a:lnSpc>
            </a:pPr>
            <a:r>
              <a:rPr lang="ru-RU" sz="1700" b="1" i="1" dirty="0" err="1">
                <a:solidFill>
                  <a:srgbClr val="0000FF"/>
                </a:solidFill>
                <a:latin typeface="Times New Roman" pitchFamily="18" charset="0"/>
              </a:rPr>
              <a:t>Кутоманова</a:t>
            </a:r>
            <a:r>
              <a:rPr lang="ru-RU" sz="1700" b="1" i="1" dirty="0">
                <a:solidFill>
                  <a:srgbClr val="0000FF"/>
                </a:solidFill>
                <a:latin typeface="Times New Roman" pitchFamily="18" charset="0"/>
              </a:rPr>
              <a:t> Наталья Анатольевна</a:t>
            </a:r>
          </a:p>
          <a:p>
            <a:pPr algn="ctr">
              <a:lnSpc>
                <a:spcPts val="2525"/>
              </a:lnSpc>
            </a:pPr>
            <a:endParaRPr lang="ru-RU" sz="17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525"/>
              </a:lnSpc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</a:rPr>
              <a:t>Тел.8 (47245) 5-56-84</a:t>
            </a:r>
            <a:endParaRPr lang="ru-RU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415925" y="485775"/>
            <a:ext cx="9290050" cy="48021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Межбюджетные трансферты </a:t>
            </a:r>
            <a:r>
              <a:rPr lang="ru-RU" b="1" i="1" dirty="0"/>
              <a:t>– средства,</a:t>
            </a:r>
            <a:r>
              <a:rPr lang="ru-RU" dirty="0"/>
              <a:t> </a:t>
            </a:r>
            <a:r>
              <a:rPr lang="ru-RU" b="1" i="1" dirty="0"/>
              <a:t>предоставляемые одним бюджетом бюджетной системы</a:t>
            </a:r>
            <a:r>
              <a:rPr lang="ru-RU" dirty="0"/>
              <a:t> </a:t>
            </a:r>
            <a:r>
              <a:rPr lang="ru-RU" b="1" i="1" dirty="0"/>
              <a:t>Российской Федерации другому бюджету.</a:t>
            </a:r>
            <a:r>
              <a:rPr lang="ru-RU" dirty="0"/>
              <a:t> </a:t>
            </a:r>
            <a:r>
              <a:rPr lang="ru-RU" b="1" i="1" dirty="0"/>
              <a:t>Из областного и федерального бюджетов в бюджет</a:t>
            </a:r>
            <a:r>
              <a:rPr lang="ru-RU" dirty="0"/>
              <a:t> </a:t>
            </a:r>
            <a:r>
              <a:rPr lang="ru-RU" b="1" i="1" dirty="0"/>
              <a:t>Ракитянского района перечисляются межбюджетные</a:t>
            </a:r>
            <a:endParaRPr lang="ru-RU" dirty="0"/>
          </a:p>
          <a:p>
            <a:r>
              <a:rPr lang="ru-RU" b="1" i="1" dirty="0"/>
              <a:t>трансферты в форме: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b="1" i="1" u="sng" dirty="0">
                <a:solidFill>
                  <a:srgbClr val="FF0000"/>
                </a:solidFill>
              </a:rPr>
              <a:t>Дотации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/>
              <a:t>– без определения конкретной цели их</a:t>
            </a:r>
            <a:r>
              <a:rPr lang="ru-RU" dirty="0"/>
              <a:t> </a:t>
            </a:r>
            <a:r>
              <a:rPr lang="ru-RU" b="1" i="1" dirty="0"/>
              <a:t>использования;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b="1" i="1" u="sng" dirty="0">
                <a:solidFill>
                  <a:srgbClr val="FF0000"/>
                </a:solidFill>
              </a:rPr>
              <a:t>Субсидии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/>
              <a:t>– средства, предоставляемые бюджету</a:t>
            </a:r>
            <a:r>
              <a:rPr lang="ru-RU" dirty="0"/>
              <a:t> </a:t>
            </a:r>
            <a:r>
              <a:rPr lang="ru-RU" b="1" i="1" dirty="0"/>
              <a:t>другого уровня бюджетной системы РФ, физическому или</a:t>
            </a:r>
            <a:r>
              <a:rPr lang="ru-RU" dirty="0"/>
              <a:t> </a:t>
            </a:r>
            <a:r>
              <a:rPr lang="ru-RU" b="1" i="1" dirty="0"/>
              <a:t>юридическому лицу на условиях долевого финансирования</a:t>
            </a:r>
            <a:r>
              <a:rPr lang="ru-RU" dirty="0"/>
              <a:t> </a:t>
            </a:r>
            <a:r>
              <a:rPr lang="ru-RU" b="1" i="1" dirty="0"/>
              <a:t>целевых расходов;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b="1" i="1" u="sng" dirty="0">
                <a:solidFill>
                  <a:srgbClr val="FF0000"/>
                </a:solidFill>
              </a:rPr>
              <a:t>Субвенции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/>
              <a:t>– бюджетные средства, предоставляемые</a:t>
            </a:r>
            <a:r>
              <a:rPr lang="ru-RU" dirty="0"/>
              <a:t> </a:t>
            </a:r>
            <a:r>
              <a:rPr lang="ru-RU" b="1" i="1" dirty="0"/>
              <a:t>бюджету другого уровня бюджетной системы РФ на</a:t>
            </a:r>
            <a:r>
              <a:rPr lang="ru-RU" dirty="0"/>
              <a:t> </a:t>
            </a:r>
            <a:r>
              <a:rPr lang="ru-RU" b="1" i="1" dirty="0"/>
              <a:t>безвозмездной и безвозвратной основах на осуществление</a:t>
            </a:r>
            <a:r>
              <a:rPr lang="ru-RU" dirty="0"/>
              <a:t> </a:t>
            </a:r>
            <a:r>
              <a:rPr lang="ru-RU" b="1" i="1" dirty="0"/>
              <a:t>целевых расходов;</a:t>
            </a:r>
          </a:p>
          <a:p>
            <a:endParaRPr lang="ru-RU" b="1" i="1" dirty="0">
              <a:solidFill>
                <a:schemeClr val="bg1"/>
              </a:solidFill>
            </a:endParaRPr>
          </a:p>
          <a:p>
            <a:r>
              <a:rPr lang="ru-RU" b="1" i="1" u="sng" dirty="0">
                <a:solidFill>
                  <a:srgbClr val="FF0000"/>
                </a:solidFill>
              </a:rPr>
              <a:t>Иных межбюджетные трансферты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4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488504" y="701675"/>
            <a:ext cx="9001571" cy="464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нормативные правовые акты, регламентирующие бюджетное устройство и процесс на территории Ракитянского района:</a:t>
            </a:r>
          </a:p>
          <a:p>
            <a:endParaRPr lang="ru-RU" sz="2400" b="1" i="1" dirty="0">
              <a:solidFill>
                <a:schemeClr val="bg1"/>
              </a:solidFill>
            </a:endParaRPr>
          </a:p>
          <a:p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sz="2000" b="1" dirty="0"/>
              <a:t>Бюджетный кодекс РФ;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/>
              <a:t>Решение Муниципального совета Ракитянского района </a:t>
            </a:r>
            <a:r>
              <a:rPr lang="ru-RU" sz="2000" b="1" dirty="0">
                <a:solidFill>
                  <a:srgbClr val="3333FF"/>
                </a:solidFill>
              </a:rPr>
              <a:t>«Об утверждении Положения о бюджетном устройстве и бюджетном процессе в муниципальном районе «</a:t>
            </a:r>
            <a:r>
              <a:rPr lang="ru-RU" sz="2000" b="1" dirty="0" err="1">
                <a:solidFill>
                  <a:srgbClr val="3333FF"/>
                </a:solidFill>
              </a:rPr>
              <a:t>Ракитянский</a:t>
            </a:r>
            <a:r>
              <a:rPr lang="ru-RU" sz="2000" b="1" dirty="0">
                <a:solidFill>
                  <a:srgbClr val="3333FF"/>
                </a:solidFill>
              </a:rPr>
              <a:t> район»  Белгородской области»;</a:t>
            </a:r>
          </a:p>
          <a:p>
            <a:endParaRPr lang="ru-RU" sz="2000" b="1" dirty="0">
              <a:solidFill>
                <a:srgbClr val="3333FF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/>
              <a:t>Решение Муниципального совета Ракитянского района </a:t>
            </a:r>
            <a:r>
              <a:rPr lang="ru-RU" sz="2000" b="1" dirty="0">
                <a:solidFill>
                  <a:srgbClr val="3333FF"/>
                </a:solidFill>
              </a:rPr>
              <a:t>о бюджете Ракитянского района на очередной финансовый год и плановый период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8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7" name="Прямоугольная выноска 6"/>
          <p:cNvSpPr>
            <a:spLocks noChangeArrowheads="1"/>
          </p:cNvSpPr>
          <p:nvPr/>
        </p:nvSpPr>
        <p:spPr bwMode="auto">
          <a:xfrm>
            <a:off x="776536" y="1854572"/>
            <a:ext cx="8351838" cy="3311525"/>
          </a:xfrm>
          <a:prstGeom prst="wedgeRectCallout">
            <a:avLst>
              <a:gd name="adj1" fmla="val -26736"/>
              <a:gd name="adj2" fmla="val 43384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Ракитянского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района – это районный бюджет и бюджеты  сельских и городских поселений, сведенных в единую форму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200025" y="342404"/>
            <a:ext cx="9432925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8363"/>
              </a:lnSpc>
              <a:tabLst>
                <a:tab pos="203200" algn="l"/>
              </a:tabLst>
            </a:pPr>
            <a:r>
              <a:rPr lang="ru-RU" dirty="0">
                <a:latin typeface="Arial" charset="0"/>
              </a:rPr>
              <a:t>	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</a:rPr>
              <a:t>Бюджетное устройство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2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72480" y="128588"/>
            <a:ext cx="9217024" cy="5169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4463"/>
              </a:lnSpc>
              <a:tabLst>
                <a:tab pos="1168400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Формирование доходов бюджета Ракитянского района</a:t>
            </a:r>
          </a:p>
        </p:txBody>
      </p:sp>
      <p:sp>
        <p:nvSpPr>
          <p:cNvPr id="19464" name="Text Box 6"/>
          <p:cNvSpPr txBox="1">
            <a:spLocks noChangeArrowheads="1"/>
          </p:cNvSpPr>
          <p:nvPr/>
        </p:nvSpPr>
        <p:spPr bwMode="auto">
          <a:xfrm>
            <a:off x="488950" y="1062038"/>
            <a:ext cx="2644775" cy="59477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513"/>
              </a:lnSpc>
            </a:pPr>
            <a:endParaRPr lang="ru-RU" sz="2400" b="1" i="1" dirty="0" smtClean="0">
              <a:solidFill>
                <a:srgbClr val="3333FF"/>
              </a:solidFill>
              <a:latin typeface="Times New Roman" pitchFamily="18" charset="0"/>
            </a:endParaRPr>
          </a:p>
          <a:p>
            <a:pPr algn="ctr">
              <a:lnSpc>
                <a:spcPts val="2513"/>
              </a:lnSpc>
            </a:pPr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</a:rPr>
              <a:t>Налоговые </a:t>
            </a:r>
          </a:p>
          <a:p>
            <a:pPr algn="ctr">
              <a:lnSpc>
                <a:spcPts val="2513"/>
              </a:lnSpc>
            </a:pPr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</a:rPr>
              <a:t>доходы</a:t>
            </a: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</a:rPr>
              <a:t>: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</a:rPr>
              <a:t>-</a:t>
            </a:r>
            <a:r>
              <a:rPr lang="ru-RU" sz="1600" b="1" i="1" dirty="0" smtClean="0">
                <a:latin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</a:rPr>
              <a:t>Налог </a:t>
            </a:r>
            <a:r>
              <a:rPr lang="ru-RU" dirty="0">
                <a:latin typeface="Times New Roman" pitchFamily="18" charset="0"/>
              </a:rPr>
              <a:t>на доходы</a:t>
            </a:r>
          </a:p>
          <a:p>
            <a:r>
              <a:rPr lang="ru-RU" dirty="0">
                <a:latin typeface="Times New Roman" pitchFamily="18" charset="0"/>
              </a:rPr>
              <a:t>физических лиц</a:t>
            </a:r>
          </a:p>
          <a:p>
            <a:r>
              <a:rPr lang="ru-RU" dirty="0">
                <a:latin typeface="Times New Roman" pitchFamily="18" charset="0"/>
              </a:rPr>
              <a:t>-Акцизы</a:t>
            </a:r>
          </a:p>
          <a:p>
            <a:r>
              <a:rPr lang="ru-RU" dirty="0">
                <a:latin typeface="Times New Roman" pitchFamily="18" charset="0"/>
              </a:rPr>
              <a:t>-Налог по упрощенной системе налогообложения</a:t>
            </a:r>
          </a:p>
          <a:p>
            <a:r>
              <a:rPr lang="ru-RU" dirty="0">
                <a:latin typeface="Times New Roman" pitchFamily="18" charset="0"/>
              </a:rPr>
              <a:t>-Единый</a:t>
            </a:r>
          </a:p>
          <a:p>
            <a:r>
              <a:rPr lang="ru-RU" dirty="0">
                <a:latin typeface="Times New Roman" pitchFamily="18" charset="0"/>
              </a:rPr>
              <a:t>сельскохозяйственный</a:t>
            </a:r>
          </a:p>
          <a:p>
            <a:r>
              <a:rPr lang="ru-RU" dirty="0">
                <a:latin typeface="Times New Roman" pitchFamily="18" charset="0"/>
              </a:rPr>
              <a:t>налог</a:t>
            </a:r>
          </a:p>
          <a:p>
            <a:r>
              <a:rPr lang="ru-RU" dirty="0">
                <a:latin typeface="Times New Roman" pitchFamily="18" charset="0"/>
              </a:rPr>
              <a:t>-Налоги, взимаемые в связи</a:t>
            </a:r>
          </a:p>
          <a:p>
            <a:r>
              <a:rPr lang="ru-RU" dirty="0">
                <a:latin typeface="Times New Roman" pitchFamily="18" charset="0"/>
              </a:rPr>
              <a:t>с применением патентной</a:t>
            </a:r>
          </a:p>
          <a:p>
            <a:r>
              <a:rPr lang="ru-RU" dirty="0">
                <a:latin typeface="Times New Roman" pitchFamily="18" charset="0"/>
              </a:rPr>
              <a:t>системы налогообложения</a:t>
            </a:r>
          </a:p>
          <a:p>
            <a:r>
              <a:rPr lang="ru-RU" dirty="0">
                <a:latin typeface="Times New Roman" pitchFamily="18" charset="0"/>
              </a:rPr>
              <a:t>-Государственная пошлина</a:t>
            </a:r>
          </a:p>
          <a:p>
            <a:r>
              <a:rPr lang="ru-RU" dirty="0">
                <a:latin typeface="Times New Roman" pitchFamily="18" charset="0"/>
              </a:rPr>
              <a:t>(судов общей юрисдикции</a:t>
            </a:r>
          </a:p>
          <a:p>
            <a:r>
              <a:rPr lang="ru-RU" dirty="0">
                <a:latin typeface="Times New Roman" pitchFamily="18" charset="0"/>
              </a:rPr>
              <a:t>и мировых судов,</a:t>
            </a:r>
          </a:p>
          <a:p>
            <a:r>
              <a:rPr lang="ru-RU" dirty="0">
                <a:latin typeface="Times New Roman" pitchFamily="18" charset="0"/>
              </a:rPr>
              <a:t>госпошлина за установку</a:t>
            </a:r>
          </a:p>
          <a:p>
            <a:r>
              <a:rPr lang="ru-RU" dirty="0">
                <a:latin typeface="Times New Roman" pitchFamily="18" charset="0"/>
              </a:rPr>
              <a:t>рекламных щитов)</a:t>
            </a:r>
          </a:p>
          <a:p>
            <a:r>
              <a:rPr lang="ru-RU" dirty="0">
                <a:latin typeface="Times New Roman" pitchFamily="18" charset="0"/>
              </a:rPr>
              <a:t>-Прочие налоговые доходы</a:t>
            </a:r>
          </a:p>
        </p:txBody>
      </p:sp>
      <p:sp>
        <p:nvSpPr>
          <p:cNvPr id="19465" name="Text Box 7"/>
          <p:cNvSpPr txBox="1">
            <a:spLocks noChangeArrowheads="1"/>
          </p:cNvSpPr>
          <p:nvPr/>
        </p:nvSpPr>
        <p:spPr bwMode="auto">
          <a:xfrm>
            <a:off x="3584575" y="1062038"/>
            <a:ext cx="2749550" cy="45627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513"/>
              </a:lnSpc>
            </a:pPr>
            <a:endParaRPr lang="ru-RU" sz="2400" b="1" i="1" dirty="0" smtClean="0">
              <a:solidFill>
                <a:srgbClr val="3333FF"/>
              </a:solidFill>
              <a:latin typeface="Times New Roman" pitchFamily="18" charset="0"/>
            </a:endParaRPr>
          </a:p>
          <a:p>
            <a:pPr algn="ctr">
              <a:lnSpc>
                <a:spcPts val="2513"/>
              </a:lnSpc>
            </a:pPr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</a:rPr>
              <a:t>Неналоговые </a:t>
            </a: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</a:rPr>
              <a:t>доходы:</a:t>
            </a:r>
          </a:p>
          <a:p>
            <a:r>
              <a:rPr lang="ru-RU" b="1" i="1" dirty="0">
                <a:latin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</a:rPr>
              <a:t>Аренда земли </a:t>
            </a:r>
            <a:endParaRPr lang="ru-RU" dirty="0" smtClean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</a:rPr>
              <a:t>Аренда  </a:t>
            </a:r>
            <a:r>
              <a:rPr lang="ru-RU" dirty="0" smtClean="0">
                <a:latin typeface="Times New Roman" pitchFamily="18" charset="0"/>
              </a:rPr>
              <a:t>имущества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-Платежи от</a:t>
            </a:r>
          </a:p>
          <a:p>
            <a:r>
              <a:rPr lang="ru-RU" dirty="0">
                <a:latin typeface="Times New Roman" pitchFamily="18" charset="0"/>
              </a:rPr>
              <a:t>муниципальных</a:t>
            </a:r>
          </a:p>
          <a:p>
            <a:r>
              <a:rPr lang="ru-RU" dirty="0">
                <a:latin typeface="Times New Roman" pitchFamily="18" charset="0"/>
              </a:rPr>
              <a:t>унитарных </a:t>
            </a:r>
            <a:r>
              <a:rPr lang="ru-RU" dirty="0" smtClean="0">
                <a:latin typeface="Times New Roman" pitchFamily="18" charset="0"/>
              </a:rPr>
              <a:t>предприятий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-Плата за негативное</a:t>
            </a:r>
          </a:p>
          <a:p>
            <a:r>
              <a:rPr lang="ru-RU" dirty="0">
                <a:latin typeface="Times New Roman" pitchFamily="18" charset="0"/>
              </a:rPr>
              <a:t>воздействие на</a:t>
            </a:r>
          </a:p>
          <a:p>
            <a:r>
              <a:rPr lang="ru-RU" dirty="0">
                <a:latin typeface="Times New Roman" pitchFamily="18" charset="0"/>
              </a:rPr>
              <a:t>окружающую среду</a:t>
            </a:r>
          </a:p>
          <a:p>
            <a:r>
              <a:rPr lang="ru-RU" dirty="0">
                <a:latin typeface="Times New Roman" pitchFamily="18" charset="0"/>
              </a:rPr>
              <a:t>-Доходы от реализации</a:t>
            </a:r>
          </a:p>
          <a:p>
            <a:r>
              <a:rPr lang="ru-RU" dirty="0">
                <a:latin typeface="Times New Roman" pitchFamily="18" charset="0"/>
              </a:rPr>
              <a:t>имущества</a:t>
            </a:r>
          </a:p>
          <a:p>
            <a:r>
              <a:rPr lang="ru-RU" dirty="0">
                <a:latin typeface="Times New Roman" pitchFamily="18" charset="0"/>
              </a:rPr>
              <a:t>-Доходы от продажи</a:t>
            </a:r>
          </a:p>
          <a:p>
            <a:r>
              <a:rPr lang="ru-RU" dirty="0">
                <a:latin typeface="Times New Roman" pitchFamily="18" charset="0"/>
              </a:rPr>
              <a:t>земельных участков</a:t>
            </a:r>
          </a:p>
          <a:p>
            <a:r>
              <a:rPr lang="ru-RU" dirty="0">
                <a:latin typeface="Times New Roman" pitchFamily="18" charset="0"/>
              </a:rPr>
              <a:t>-Штрафы</a:t>
            </a:r>
          </a:p>
        </p:txBody>
      </p:sp>
      <p:sp>
        <p:nvSpPr>
          <p:cNvPr id="19466" name="Text Box 8"/>
          <p:cNvSpPr txBox="1">
            <a:spLocks noChangeArrowheads="1"/>
          </p:cNvSpPr>
          <p:nvPr/>
        </p:nvSpPr>
        <p:spPr bwMode="auto">
          <a:xfrm>
            <a:off x="6681788" y="1135063"/>
            <a:ext cx="2447925" cy="274690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225"/>
              </a:lnSpc>
            </a:pPr>
            <a:endParaRPr lang="ru-RU" sz="2400" b="1" i="1" dirty="0" smtClean="0">
              <a:solidFill>
                <a:srgbClr val="3333FF"/>
              </a:solidFill>
              <a:latin typeface="Times New Roman" pitchFamily="18" charset="0"/>
            </a:endParaRPr>
          </a:p>
          <a:p>
            <a:pPr algn="ctr">
              <a:lnSpc>
                <a:spcPts val="2225"/>
              </a:lnSpc>
            </a:pPr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</a:rPr>
              <a:t>Безвозмездные</a:t>
            </a:r>
            <a:endParaRPr lang="ru-RU" sz="2400" b="1" i="1" dirty="0">
              <a:solidFill>
                <a:srgbClr val="3333FF"/>
              </a:solidFill>
              <a:latin typeface="Times New Roman" pitchFamily="18" charset="0"/>
            </a:endParaRPr>
          </a:p>
          <a:p>
            <a:pPr algn="ctr">
              <a:lnSpc>
                <a:spcPts val="1925"/>
              </a:lnSpc>
            </a:pP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</a:rPr>
              <a:t>поступления:</a:t>
            </a:r>
          </a:p>
          <a:p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</a:rPr>
              <a:t>Дотации</a:t>
            </a:r>
          </a:p>
          <a:p>
            <a:r>
              <a:rPr lang="ru-RU" dirty="0">
                <a:latin typeface="Times New Roman" pitchFamily="18" charset="0"/>
              </a:rPr>
              <a:t>-Субсидии</a:t>
            </a:r>
          </a:p>
          <a:p>
            <a:r>
              <a:rPr lang="ru-RU" dirty="0">
                <a:latin typeface="Times New Roman" pitchFamily="18" charset="0"/>
              </a:rPr>
              <a:t>-Субвенции</a:t>
            </a:r>
          </a:p>
          <a:p>
            <a:r>
              <a:rPr lang="ru-RU" dirty="0">
                <a:latin typeface="Times New Roman" pitchFamily="18" charset="0"/>
              </a:rPr>
              <a:t>-Иные межбюджетные</a:t>
            </a:r>
          </a:p>
          <a:p>
            <a:r>
              <a:rPr lang="ru-RU" dirty="0">
                <a:latin typeface="Times New Roman" pitchFamily="18" charset="0"/>
              </a:rPr>
              <a:t>трансферты</a:t>
            </a:r>
          </a:p>
          <a:p>
            <a:r>
              <a:rPr lang="ru-RU" dirty="0">
                <a:latin typeface="Times New Roman" pitchFamily="18" charset="0"/>
              </a:rPr>
              <a:t>-Прочие безвозмездные</a:t>
            </a:r>
          </a:p>
          <a:p>
            <a:r>
              <a:rPr lang="ru-RU" dirty="0">
                <a:latin typeface="Times New Roman" pitchFamily="18" charset="0"/>
              </a:rPr>
              <a:t>поступления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6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780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631825" y="198438"/>
            <a:ext cx="9080500" cy="958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96725" tIns="48363" rIns="96725" bIns="48363">
            <a:spAutoFit/>
          </a:bodyPr>
          <a:lstStyle/>
          <a:p>
            <a:pPr algn="ctr" defTabSz="966788">
              <a:defRPr/>
            </a:pP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Плательщики – юридические лица, физические лица и индивидуальные предприниматели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8" name="Picture 2" descr="https://avatars.mds.yandex.net/i?id=41ac7f3ccf15d58decc7f9d85557a3d1_l-6550908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8" y="1206500"/>
            <a:ext cx="33559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2" descr="https://avatars.mds.yandex.net/get-altay/6119709/2a0000017f06438ed10cb39ceff01729c64e/XXL_he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9625" y="12065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9" descr="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5438" y="4502150"/>
            <a:ext cx="33464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AutoShape 2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AutoShape 4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AutoShape 6" descr="Picture background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10" name="Picture 10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32520" y="198388"/>
            <a:ext cx="8785225" cy="588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5013"/>
              </a:lnSpc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Расходование бюджетных средств</a:t>
            </a:r>
          </a:p>
        </p:txBody>
      </p:sp>
      <p:pic>
        <p:nvPicPr>
          <p:cNvPr id="21512" name="Picture 15" descr="0_95e94_41693ce3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3943350"/>
            <a:ext cx="43370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6" descr="rakitnoe-3762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488" y="1422400"/>
            <a:ext cx="29305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4" descr="d5cdf40a95ad684fc23bf114d05f6f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7096" y="4860926"/>
            <a:ext cx="32512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Text Box 5"/>
          <p:cNvSpPr txBox="1">
            <a:spLocks noChangeArrowheads="1"/>
          </p:cNvSpPr>
          <p:nvPr/>
        </p:nvSpPr>
        <p:spPr bwMode="auto">
          <a:xfrm>
            <a:off x="3944938" y="990600"/>
            <a:ext cx="5961062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Arial" charset="0"/>
              </a:rPr>
              <a:t>  </a:t>
            </a:r>
            <a:r>
              <a:rPr lang="ru-RU" sz="2400" b="1" i="1">
                <a:latin typeface="Times New Roman" pitchFamily="18" charset="0"/>
              </a:rPr>
              <a:t>Общегосударственные вопросы</a:t>
            </a:r>
            <a:r>
              <a:rPr lang="ru-RU" sz="2400">
                <a:latin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400">
                <a:latin typeface="Arial" charset="0"/>
              </a:rPr>
              <a:t>      </a:t>
            </a:r>
            <a:r>
              <a:rPr lang="ru-RU" sz="2400" b="1" i="1">
                <a:latin typeface="Times New Roman" pitchFamily="18" charset="0"/>
              </a:rPr>
              <a:t>Национальная безопасность и</a:t>
            </a:r>
            <a:r>
              <a:rPr lang="ru-RU" sz="2400">
                <a:latin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правоохранительная деятельность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Национальная экономика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ЖКХ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 Охрана окружающей среды 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   Образование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      Культура, кинематография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         Социальная политика</a:t>
            </a:r>
          </a:p>
          <a:p>
            <a:pPr>
              <a:buFont typeface="Wingdings" pitchFamily="2" charset="2"/>
              <a:buNone/>
            </a:pPr>
            <a:r>
              <a:rPr lang="ru-RU" sz="2400" b="1" i="1">
                <a:latin typeface="Times New Roman" pitchFamily="18" charset="0"/>
              </a:rPr>
              <a:t>                      Межбюджетные трансферты</a:t>
            </a:r>
          </a:p>
        </p:txBody>
      </p:sp>
      <p:pic>
        <p:nvPicPr>
          <p:cNvPr id="21516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68675" y="990600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88904" y="2070596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04928" y="2718668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48944" y="3294732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8984" y="3870796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7016" y="4446860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0872" y="1422524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7692</TotalTime>
  <Words>1860</Words>
  <Application>Microsoft Office PowerPoint</Application>
  <PresentationFormat>Произвольный</PresentationFormat>
  <Paragraphs>489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Затмение</vt:lpstr>
      <vt:lpstr>Диаграмма</vt:lpstr>
      <vt:lpstr>Лист Microsoft Office Excel 97-2003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glavvzaim</dc:creator>
  <cp:lastModifiedBy>Cветлана Синегубова</cp:lastModifiedBy>
  <cp:revision>1121</cp:revision>
  <dcterms:created xsi:type="dcterms:W3CDTF">2011-02-03T08:18:23Z</dcterms:created>
  <dcterms:modified xsi:type="dcterms:W3CDTF">2025-04-09T07:07:43Z</dcterms:modified>
</cp:coreProperties>
</file>